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drawings/drawing2.xml" ContentType="application/vnd.openxmlformats-officedocument.drawingml.chartshapes+xml"/>
  <Override PartName="/ppt/notesSlides/notesSlide11.xml" ContentType="application/vnd.openxmlformats-officedocument.presentationml.notesSl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75" r:id="rId2"/>
    <p:sldId id="257" r:id="rId3"/>
    <p:sldId id="258" r:id="rId4"/>
    <p:sldId id="259" r:id="rId5"/>
    <p:sldId id="260" r:id="rId6"/>
    <p:sldId id="265" r:id="rId7"/>
    <p:sldId id="266" r:id="rId8"/>
    <p:sldId id="263" r:id="rId9"/>
    <p:sldId id="264" r:id="rId10"/>
    <p:sldId id="276" r:id="rId11"/>
    <p:sldId id="262" r:id="rId12"/>
    <p:sldId id="267" r:id="rId13"/>
    <p:sldId id="268" r:id="rId14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007" autoAdjust="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1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2.xlsx"/><Relationship Id="rId1" Type="http://schemas.openxmlformats.org/officeDocument/2006/relationships/themeOverride" Target="../theme/themeOverride12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796090407298921E-2"/>
          <c:y val="3.8125814303461229E-2"/>
          <c:w val="0.87037698160005705"/>
          <c:h val="0.63822021218421621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Отклонение от факта 2018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0"/>
                  <c:y val="6.8715308688644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-1.3743061737728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1.3743061737728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8677933707456174E-3"/>
                  <c:y val="-2.0614592606593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4338966853728087E-3"/>
                  <c:y val="-2.2905102896214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4338966853728087E-3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-2.5195613185836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8677933707456174E-3"/>
                  <c:y val="-2.51959738961183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Юговское</c:v>
                </c:pt>
                <c:pt idx="1">
                  <c:v>Гамовское</c:v>
                </c:pt>
                <c:pt idx="2">
                  <c:v>Фроловское</c:v>
                </c:pt>
                <c:pt idx="3">
                  <c:v>Бершетское</c:v>
                </c:pt>
                <c:pt idx="4">
                  <c:v>Платошинское</c:v>
                </c:pt>
                <c:pt idx="5">
                  <c:v>Пальниковское</c:v>
                </c:pt>
                <c:pt idx="6">
                  <c:v>Савинское</c:v>
                </c:pt>
                <c:pt idx="7">
                  <c:v>Усть-Качкинское</c:v>
                </c:pt>
                <c:pt idx="8">
                  <c:v>Лобановское</c:v>
                </c:pt>
                <c:pt idx="9">
                  <c:v>Двуреченское</c:v>
                </c:pt>
                <c:pt idx="10">
                  <c:v>Сылвенское</c:v>
                </c:pt>
                <c:pt idx="11">
                  <c:v>Кондратовское</c:v>
                </c:pt>
                <c:pt idx="12">
                  <c:v>Хохловское</c:v>
                </c:pt>
                <c:pt idx="13">
                  <c:v>Юго-Камское</c:v>
                </c:pt>
                <c:pt idx="14">
                  <c:v>Заболотское</c:v>
                </c:pt>
                <c:pt idx="15">
                  <c:v>Кукуштанское</c:v>
                </c:pt>
                <c:pt idx="16">
                  <c:v>Култаевское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301.5</c:v>
                </c:pt>
                <c:pt idx="1">
                  <c:v>135.69999999999999</c:v>
                </c:pt>
                <c:pt idx="2">
                  <c:v>130.69999999999999</c:v>
                </c:pt>
                <c:pt idx="3">
                  <c:v>129.6</c:v>
                </c:pt>
                <c:pt idx="4">
                  <c:v>118.6</c:v>
                </c:pt>
                <c:pt idx="5">
                  <c:v>115.9</c:v>
                </c:pt>
                <c:pt idx="6">
                  <c:v>112.3</c:v>
                </c:pt>
                <c:pt idx="7">
                  <c:v>110</c:v>
                </c:pt>
                <c:pt idx="8">
                  <c:v>109.4</c:v>
                </c:pt>
                <c:pt idx="9">
                  <c:v>106.3</c:v>
                </c:pt>
                <c:pt idx="10">
                  <c:v>105.8</c:v>
                </c:pt>
                <c:pt idx="11">
                  <c:v>102.2</c:v>
                </c:pt>
                <c:pt idx="12">
                  <c:v>101.3</c:v>
                </c:pt>
                <c:pt idx="13">
                  <c:v>100.1</c:v>
                </c:pt>
                <c:pt idx="14">
                  <c:v>97.7</c:v>
                </c:pt>
                <c:pt idx="15">
                  <c:v>97.5</c:v>
                </c:pt>
                <c:pt idx="16">
                  <c:v>97.1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469120"/>
        <c:axId val="114524160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Юговское</c:v>
                </c:pt>
                <c:pt idx="1">
                  <c:v>Гамовское</c:v>
                </c:pt>
                <c:pt idx="2">
                  <c:v>Фроловское</c:v>
                </c:pt>
                <c:pt idx="3">
                  <c:v>Бершетское</c:v>
                </c:pt>
                <c:pt idx="4">
                  <c:v>Платошинское</c:v>
                </c:pt>
                <c:pt idx="5">
                  <c:v>Пальниковское</c:v>
                </c:pt>
                <c:pt idx="6">
                  <c:v>Савинское</c:v>
                </c:pt>
                <c:pt idx="7">
                  <c:v>Усть-Качкинское</c:v>
                </c:pt>
                <c:pt idx="8">
                  <c:v>Лобановское</c:v>
                </c:pt>
                <c:pt idx="9">
                  <c:v>Двуреченское</c:v>
                </c:pt>
                <c:pt idx="10">
                  <c:v>Сылвенское</c:v>
                </c:pt>
                <c:pt idx="11">
                  <c:v>Кондратовское</c:v>
                </c:pt>
                <c:pt idx="12">
                  <c:v>Хохловское</c:v>
                </c:pt>
                <c:pt idx="13">
                  <c:v>Юго-Камское</c:v>
                </c:pt>
                <c:pt idx="14">
                  <c:v>Заболотское</c:v>
                </c:pt>
                <c:pt idx="15">
                  <c:v>Кукуштанское</c:v>
                </c:pt>
                <c:pt idx="16">
                  <c:v>Култаевское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112.8</c:v>
                </c:pt>
                <c:pt idx="1">
                  <c:v>112.8</c:v>
                </c:pt>
                <c:pt idx="2">
                  <c:v>112.8</c:v>
                </c:pt>
                <c:pt idx="3">
                  <c:v>112.8</c:v>
                </c:pt>
                <c:pt idx="4">
                  <c:v>112.8</c:v>
                </c:pt>
                <c:pt idx="5">
                  <c:v>112.8</c:v>
                </c:pt>
                <c:pt idx="6">
                  <c:v>112.8</c:v>
                </c:pt>
                <c:pt idx="7">
                  <c:v>112.8</c:v>
                </c:pt>
                <c:pt idx="8">
                  <c:v>112.8</c:v>
                </c:pt>
                <c:pt idx="9">
                  <c:v>112.8</c:v>
                </c:pt>
                <c:pt idx="10">
                  <c:v>112.8</c:v>
                </c:pt>
                <c:pt idx="11">
                  <c:v>112.8</c:v>
                </c:pt>
                <c:pt idx="12">
                  <c:v>112.8</c:v>
                </c:pt>
                <c:pt idx="13">
                  <c:v>112.8</c:v>
                </c:pt>
                <c:pt idx="14">
                  <c:v>112.8</c:v>
                </c:pt>
                <c:pt idx="15">
                  <c:v>112.8</c:v>
                </c:pt>
                <c:pt idx="16">
                  <c:v>112.8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469120"/>
        <c:axId val="114524160"/>
      </c:lineChart>
      <c:catAx>
        <c:axId val="11446912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4524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524160"/>
        <c:scaling>
          <c:orientation val="minMax"/>
          <c:max val="305"/>
          <c:min val="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4469120"/>
        <c:crosses val="autoZero"/>
        <c:crossBetween val="between"/>
        <c:majorUnit val="50"/>
        <c:minorUnit val="5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8307586419937077"/>
          <c:y val="0.12507521578558503"/>
          <c:w val="0.75607362506243669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796090407298921E-2"/>
          <c:y val="9.0807550964755734E-2"/>
          <c:w val="0.87037698160005705"/>
          <c:h val="0.58553847552292171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Исполнение плана 2019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CC00"/>
              </a:solidFill>
            </c:spPr>
          </c:dPt>
          <c:dLbls>
            <c:dLbl>
              <c:idx val="6"/>
              <c:layout>
                <c:manualLayout>
                  <c:x val="0"/>
                  <c:y val="-4.58102057924299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433896685372756E-3"/>
                  <c:y val="-6.87171122400541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8677933707456174E-3"/>
                  <c:y val="6.8715308688644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677933707456174E-3"/>
                  <c:y val="-6.8715308688644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4338966853728087E-3"/>
                  <c:y val="-1.1452551448107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1.1452551448107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5.7355867414912347E-3"/>
                  <c:y val="-1.3743061737728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2.8677933707456174E-3"/>
                  <c:y val="-2.0614592606593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-3.6648164633943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-6.41342881094019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2.8677933707456174E-3"/>
                  <c:y val="-9.16204115848599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Савинское </c:v>
                </c:pt>
                <c:pt idx="1">
                  <c:v>Юговское</c:v>
                </c:pt>
                <c:pt idx="2">
                  <c:v>Кукуштанское</c:v>
                </c:pt>
                <c:pt idx="3">
                  <c:v>Усть-Качкинское</c:v>
                </c:pt>
                <c:pt idx="4">
                  <c:v>Кондратовское</c:v>
                </c:pt>
                <c:pt idx="5">
                  <c:v>Бершетское </c:v>
                </c:pt>
                <c:pt idx="6">
                  <c:v>Гамовское</c:v>
                </c:pt>
                <c:pt idx="7">
                  <c:v>Двуреченское</c:v>
                </c:pt>
                <c:pt idx="8">
                  <c:v>Заболотское</c:v>
                </c:pt>
                <c:pt idx="9">
                  <c:v>Лобановское</c:v>
                </c:pt>
                <c:pt idx="10">
                  <c:v>Фроловское</c:v>
                </c:pt>
                <c:pt idx="11">
                  <c:v>Хохловское</c:v>
                </c:pt>
                <c:pt idx="12">
                  <c:v>Култаевское</c:v>
                </c:pt>
                <c:pt idx="13">
                  <c:v>Платошинское </c:v>
                </c:pt>
                <c:pt idx="14">
                  <c:v>Юго-Камское</c:v>
                </c:pt>
                <c:pt idx="15">
                  <c:v>Сылвенское</c:v>
                </c:pt>
                <c:pt idx="16">
                  <c:v>Пальниковское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281.5</c:v>
                </c:pt>
                <c:pt idx="1">
                  <c:v>112.5</c:v>
                </c:pt>
                <c:pt idx="2">
                  <c:v>104.3</c:v>
                </c:pt>
                <c:pt idx="3">
                  <c:v>104.2</c:v>
                </c:pt>
                <c:pt idx="4">
                  <c:v>104.1</c:v>
                </c:pt>
                <c:pt idx="5">
                  <c:v>103.5</c:v>
                </c:pt>
                <c:pt idx="6">
                  <c:v>103.4</c:v>
                </c:pt>
                <c:pt idx="7">
                  <c:v>102.8</c:v>
                </c:pt>
                <c:pt idx="8">
                  <c:v>102.7</c:v>
                </c:pt>
                <c:pt idx="9">
                  <c:v>99.3</c:v>
                </c:pt>
                <c:pt idx="10">
                  <c:v>97.7</c:v>
                </c:pt>
                <c:pt idx="11">
                  <c:v>96.9</c:v>
                </c:pt>
                <c:pt idx="12">
                  <c:v>95.6</c:v>
                </c:pt>
                <c:pt idx="13">
                  <c:v>92.8</c:v>
                </c:pt>
                <c:pt idx="14">
                  <c:v>84.1</c:v>
                </c:pt>
                <c:pt idx="15">
                  <c:v>70.7</c:v>
                </c:pt>
                <c:pt idx="16">
                  <c:v>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692224"/>
        <c:axId val="134710400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Савинское </c:v>
                </c:pt>
                <c:pt idx="1">
                  <c:v>Юговское</c:v>
                </c:pt>
                <c:pt idx="2">
                  <c:v>Кукуштанское</c:v>
                </c:pt>
                <c:pt idx="3">
                  <c:v>Усть-Качкинское</c:v>
                </c:pt>
                <c:pt idx="4">
                  <c:v>Кондратовское</c:v>
                </c:pt>
                <c:pt idx="5">
                  <c:v>Бершетское </c:v>
                </c:pt>
                <c:pt idx="6">
                  <c:v>Гамовское</c:v>
                </c:pt>
                <c:pt idx="7">
                  <c:v>Двуреченское</c:v>
                </c:pt>
                <c:pt idx="8">
                  <c:v>Заболотское</c:v>
                </c:pt>
                <c:pt idx="9">
                  <c:v>Лобановское</c:v>
                </c:pt>
                <c:pt idx="10">
                  <c:v>Фроловское</c:v>
                </c:pt>
                <c:pt idx="11">
                  <c:v>Хохловское</c:v>
                </c:pt>
                <c:pt idx="12">
                  <c:v>Култаевское</c:v>
                </c:pt>
                <c:pt idx="13">
                  <c:v>Платошинское </c:v>
                </c:pt>
                <c:pt idx="14">
                  <c:v>Юго-Камское</c:v>
                </c:pt>
                <c:pt idx="15">
                  <c:v>Сылвенское</c:v>
                </c:pt>
                <c:pt idx="16">
                  <c:v>Пальниковское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105.3</c:v>
                </c:pt>
                <c:pt idx="1">
                  <c:v>105.3</c:v>
                </c:pt>
                <c:pt idx="2">
                  <c:v>105.3</c:v>
                </c:pt>
                <c:pt idx="3">
                  <c:v>105.3</c:v>
                </c:pt>
                <c:pt idx="4">
                  <c:v>105.3</c:v>
                </c:pt>
                <c:pt idx="5">
                  <c:v>105.3</c:v>
                </c:pt>
                <c:pt idx="6">
                  <c:v>105.3</c:v>
                </c:pt>
                <c:pt idx="7">
                  <c:v>105.3</c:v>
                </c:pt>
                <c:pt idx="8">
                  <c:v>105.3</c:v>
                </c:pt>
                <c:pt idx="9">
                  <c:v>105.3</c:v>
                </c:pt>
                <c:pt idx="10">
                  <c:v>105.3</c:v>
                </c:pt>
                <c:pt idx="11">
                  <c:v>105.3</c:v>
                </c:pt>
                <c:pt idx="12">
                  <c:v>105.3</c:v>
                </c:pt>
                <c:pt idx="13">
                  <c:v>105.3</c:v>
                </c:pt>
                <c:pt idx="14">
                  <c:v>105.3</c:v>
                </c:pt>
                <c:pt idx="15">
                  <c:v>105.3</c:v>
                </c:pt>
                <c:pt idx="16">
                  <c:v>105.3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692224"/>
        <c:axId val="134710400"/>
      </c:lineChart>
      <c:catAx>
        <c:axId val="134692224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4710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4710400"/>
        <c:scaling>
          <c:orientation val="minMax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469222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2322497138980943"/>
          <c:y val="0.16885587748547418"/>
          <c:w val="0.69154827422066034"/>
          <c:h val="0.10842049296109954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9047074797587968E-2"/>
          <c:y val="8.0933574948128875E-2"/>
          <c:w val="0.87037698160005705"/>
          <c:h val="0.61373642418109708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Отклонение от факта 2018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-4.3545444986444913E-3"/>
                  <c:y val="9.53347525950570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3.5202092010039452E-5"/>
                  <c:y val="-7.4286040289817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4515148328814969E-3"/>
                  <c:y val="-1.430021288925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4515148328814969E-3"/>
                  <c:y val="-1.73336596234052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55832803778053E-3"/>
                  <c:y val="-4.23434558322348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4339137868764772E-3"/>
                  <c:y val="-4.4726824647111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1429250652610213E-7"/>
                  <c:y val="-4.46339295633818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8.7618921353040408E-3"/>
                  <c:y val="-8.6884865645558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0160718122677005E-2"/>
                  <c:y val="-8.6977573062452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7418292287084382E-2"/>
                  <c:y val="-0.114556903587289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Гамовское</c:v>
                </c:pt>
                <c:pt idx="1">
                  <c:v>Бершетское</c:v>
                </c:pt>
                <c:pt idx="2">
                  <c:v>Сылвенское</c:v>
                </c:pt>
                <c:pt idx="3">
                  <c:v>Савинское</c:v>
                </c:pt>
                <c:pt idx="4">
                  <c:v>Платошинское</c:v>
                </c:pt>
                <c:pt idx="5">
                  <c:v>Фроловское</c:v>
                </c:pt>
                <c:pt idx="6">
                  <c:v>Кукуштанское</c:v>
                </c:pt>
                <c:pt idx="7">
                  <c:v>Усть-Качкинское</c:v>
                </c:pt>
                <c:pt idx="8">
                  <c:v>Кондратовское</c:v>
                </c:pt>
                <c:pt idx="9">
                  <c:v>Култаевское</c:v>
                </c:pt>
                <c:pt idx="10">
                  <c:v>Лобановское</c:v>
                </c:pt>
                <c:pt idx="11">
                  <c:v>Юговское</c:v>
                </c:pt>
                <c:pt idx="12">
                  <c:v>Заболотское</c:v>
                </c:pt>
                <c:pt idx="13">
                  <c:v>Двуреченское</c:v>
                </c:pt>
                <c:pt idx="14">
                  <c:v>Пальниковское</c:v>
                </c:pt>
                <c:pt idx="15">
                  <c:v>Юго-Камское</c:v>
                </c:pt>
                <c:pt idx="16">
                  <c:v>Хохловское</c:v>
                </c:pt>
              </c:strCache>
            </c:strRef>
          </c:cat>
          <c:val>
            <c:numRef>
              <c:f>Sheet1!$B$2:$B$18</c:f>
              <c:numCache>
                <c:formatCode>0.00</c:formatCode>
                <c:ptCount val="17"/>
                <c:pt idx="0">
                  <c:v>462.9</c:v>
                </c:pt>
                <c:pt idx="1">
                  <c:v>391</c:v>
                </c:pt>
                <c:pt idx="2">
                  <c:v>342.6</c:v>
                </c:pt>
                <c:pt idx="3">
                  <c:v>183.7</c:v>
                </c:pt>
                <c:pt idx="4">
                  <c:v>118.1</c:v>
                </c:pt>
                <c:pt idx="5">
                  <c:v>115.3</c:v>
                </c:pt>
                <c:pt idx="6">
                  <c:v>111.6</c:v>
                </c:pt>
                <c:pt idx="7">
                  <c:v>91.9</c:v>
                </c:pt>
                <c:pt idx="8">
                  <c:v>91.5</c:v>
                </c:pt>
                <c:pt idx="9">
                  <c:v>77.8</c:v>
                </c:pt>
                <c:pt idx="10">
                  <c:v>74.2</c:v>
                </c:pt>
                <c:pt idx="11">
                  <c:v>63.3</c:v>
                </c:pt>
                <c:pt idx="12">
                  <c:v>59.9</c:v>
                </c:pt>
                <c:pt idx="13">
                  <c:v>59.8</c:v>
                </c:pt>
                <c:pt idx="14">
                  <c:v>26.3</c:v>
                </c:pt>
                <c:pt idx="15">
                  <c:v>25.8</c:v>
                </c:pt>
                <c:pt idx="16">
                  <c:v>8.8000000000000007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158144"/>
        <c:axId val="147159680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Pt>
            <c:idx val="11"/>
            <c:bubble3D val="0"/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layout>
                <c:manualLayout>
                  <c:x val="5.7355867414912347E-3"/>
                  <c:y val="-1.8324082316971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Гамовское</c:v>
                </c:pt>
                <c:pt idx="1">
                  <c:v>Бершетское</c:v>
                </c:pt>
                <c:pt idx="2">
                  <c:v>Сылвенское</c:v>
                </c:pt>
                <c:pt idx="3">
                  <c:v>Савинское</c:v>
                </c:pt>
                <c:pt idx="4">
                  <c:v>Платошинское</c:v>
                </c:pt>
                <c:pt idx="5">
                  <c:v>Фроловское</c:v>
                </c:pt>
                <c:pt idx="6">
                  <c:v>Кукуштанское</c:v>
                </c:pt>
                <c:pt idx="7">
                  <c:v>Усть-Качкинское</c:v>
                </c:pt>
                <c:pt idx="8">
                  <c:v>Кондратовское</c:v>
                </c:pt>
                <c:pt idx="9">
                  <c:v>Култаевское</c:v>
                </c:pt>
                <c:pt idx="10">
                  <c:v>Лобановское</c:v>
                </c:pt>
                <c:pt idx="11">
                  <c:v>Юговское</c:v>
                </c:pt>
                <c:pt idx="12">
                  <c:v>Заболотское</c:v>
                </c:pt>
                <c:pt idx="13">
                  <c:v>Двуреченское</c:v>
                </c:pt>
                <c:pt idx="14">
                  <c:v>Пальниковское</c:v>
                </c:pt>
                <c:pt idx="15">
                  <c:v>Юго-Камское</c:v>
                </c:pt>
                <c:pt idx="16">
                  <c:v>Хохловское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102</c:v>
                </c:pt>
                <c:pt idx="1">
                  <c:v>102</c:v>
                </c:pt>
                <c:pt idx="2">
                  <c:v>102</c:v>
                </c:pt>
                <c:pt idx="3">
                  <c:v>102</c:v>
                </c:pt>
                <c:pt idx="4">
                  <c:v>102</c:v>
                </c:pt>
                <c:pt idx="5">
                  <c:v>102</c:v>
                </c:pt>
                <c:pt idx="6">
                  <c:v>102</c:v>
                </c:pt>
                <c:pt idx="7">
                  <c:v>102</c:v>
                </c:pt>
                <c:pt idx="8">
                  <c:v>102</c:v>
                </c:pt>
                <c:pt idx="9">
                  <c:v>102</c:v>
                </c:pt>
                <c:pt idx="10">
                  <c:v>102</c:v>
                </c:pt>
                <c:pt idx="11">
                  <c:v>102</c:v>
                </c:pt>
                <c:pt idx="12">
                  <c:v>102</c:v>
                </c:pt>
                <c:pt idx="13">
                  <c:v>102</c:v>
                </c:pt>
                <c:pt idx="14">
                  <c:v>102</c:v>
                </c:pt>
                <c:pt idx="15">
                  <c:v>102</c:v>
                </c:pt>
                <c:pt idx="16">
                  <c:v>102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7158144"/>
        <c:axId val="147159680"/>
      </c:lineChart>
      <c:catAx>
        <c:axId val="147158144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7159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7159680"/>
        <c:scaling>
          <c:orientation val="minMax"/>
          <c:max val="500"/>
          <c:min val="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7158144"/>
        <c:crosses val="autoZero"/>
        <c:crossBetween val="between"/>
        <c:majorUnit val="50"/>
        <c:min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4567402862798704"/>
          <c:y val="0.12310756762762096"/>
          <c:w val="0.7321907130480898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2259607406396703E-2"/>
          <c:y val="0.10226010241286322"/>
          <c:w val="0.87037698160005705"/>
          <c:h val="0.58553847552292171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Исполнение плана 2019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7"/>
            <c:invertIfNegative val="0"/>
            <c:bubble3D val="0"/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7"/>
              <c:layout>
                <c:manualLayout>
                  <c:x val="1.4635598939414613E-3"/>
                  <c:y val="-3.08465726030441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0"/>
                  <c:y val="-3.08447209569311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1.4635598939414613E-3"/>
                  <c:y val="-1.67664703921786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4.39067968182438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9271197878829227E-3"/>
                  <c:y val="-1.85684923897344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4339429732530397E-3"/>
                  <c:y val="-9.34525793430359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-2.81579824463948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-3.0570677332148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463559893941354E-3"/>
                  <c:y val="-5.87897641002851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0244919257590229E-2"/>
                  <c:y val="-0.145798614968707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Фроловское</c:v>
                </c:pt>
                <c:pt idx="1">
                  <c:v>Лобановское</c:v>
                </c:pt>
                <c:pt idx="2">
                  <c:v>Кукуштанское</c:v>
                </c:pt>
                <c:pt idx="3">
                  <c:v>Хохловское</c:v>
                </c:pt>
                <c:pt idx="4">
                  <c:v>Двуреченское</c:v>
                </c:pt>
                <c:pt idx="5">
                  <c:v>Кондратовское</c:v>
                </c:pt>
                <c:pt idx="6">
                  <c:v>Гамовское</c:v>
                </c:pt>
                <c:pt idx="7">
                  <c:v>Култаевское</c:v>
                </c:pt>
                <c:pt idx="8">
                  <c:v>Платошинское</c:v>
                </c:pt>
                <c:pt idx="9">
                  <c:v>Усть-Качкинское</c:v>
                </c:pt>
                <c:pt idx="10">
                  <c:v>Юговское</c:v>
                </c:pt>
                <c:pt idx="11">
                  <c:v>Сылвенское</c:v>
                </c:pt>
                <c:pt idx="12">
                  <c:v>Заболотское</c:v>
                </c:pt>
                <c:pt idx="13">
                  <c:v>Юго-Камское</c:v>
                </c:pt>
                <c:pt idx="14">
                  <c:v>Савинское</c:v>
                </c:pt>
                <c:pt idx="15">
                  <c:v>Бершетское</c:v>
                </c:pt>
                <c:pt idx="16">
                  <c:v>Пальниковское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141.5</c:v>
                </c:pt>
                <c:pt idx="1">
                  <c:v>109.8</c:v>
                </c:pt>
                <c:pt idx="2">
                  <c:v>106.9</c:v>
                </c:pt>
                <c:pt idx="3">
                  <c:v>106.6</c:v>
                </c:pt>
                <c:pt idx="4">
                  <c:v>105.3</c:v>
                </c:pt>
                <c:pt idx="5">
                  <c:v>103.4</c:v>
                </c:pt>
                <c:pt idx="6">
                  <c:v>103.2</c:v>
                </c:pt>
                <c:pt idx="7">
                  <c:v>102.7</c:v>
                </c:pt>
                <c:pt idx="8">
                  <c:v>101.9</c:v>
                </c:pt>
                <c:pt idx="9">
                  <c:v>98.4</c:v>
                </c:pt>
                <c:pt idx="10">
                  <c:v>98.4</c:v>
                </c:pt>
                <c:pt idx="11">
                  <c:v>97.6</c:v>
                </c:pt>
                <c:pt idx="12">
                  <c:v>96.9</c:v>
                </c:pt>
                <c:pt idx="13">
                  <c:v>91.9</c:v>
                </c:pt>
                <c:pt idx="14">
                  <c:v>91.1</c:v>
                </c:pt>
                <c:pt idx="15">
                  <c:v>87.4</c:v>
                </c:pt>
                <c:pt idx="16">
                  <c:v>61.5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7610368"/>
        <c:axId val="117611904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Фроловское</c:v>
                </c:pt>
                <c:pt idx="1">
                  <c:v>Лобановское</c:v>
                </c:pt>
                <c:pt idx="2">
                  <c:v>Кукуштанское</c:v>
                </c:pt>
                <c:pt idx="3">
                  <c:v>Хохловское</c:v>
                </c:pt>
                <c:pt idx="4">
                  <c:v>Двуреченское</c:v>
                </c:pt>
                <c:pt idx="5">
                  <c:v>Кондратовское</c:v>
                </c:pt>
                <c:pt idx="6">
                  <c:v>Гамовское</c:v>
                </c:pt>
                <c:pt idx="7">
                  <c:v>Култаевское</c:v>
                </c:pt>
                <c:pt idx="8">
                  <c:v>Платошинское</c:v>
                </c:pt>
                <c:pt idx="9">
                  <c:v>Усть-Качкинское</c:v>
                </c:pt>
                <c:pt idx="10">
                  <c:v>Юговское</c:v>
                </c:pt>
                <c:pt idx="11">
                  <c:v>Сылвенское</c:v>
                </c:pt>
                <c:pt idx="12">
                  <c:v>Заболотское</c:v>
                </c:pt>
                <c:pt idx="13">
                  <c:v>Юго-Камское</c:v>
                </c:pt>
                <c:pt idx="14">
                  <c:v>Савинское</c:v>
                </c:pt>
                <c:pt idx="15">
                  <c:v>Бершетское</c:v>
                </c:pt>
                <c:pt idx="16">
                  <c:v>Пальниковское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102.1</c:v>
                </c:pt>
                <c:pt idx="1">
                  <c:v>102.1</c:v>
                </c:pt>
                <c:pt idx="2">
                  <c:v>102.1</c:v>
                </c:pt>
                <c:pt idx="3">
                  <c:v>102.1</c:v>
                </c:pt>
                <c:pt idx="4">
                  <c:v>102.1</c:v>
                </c:pt>
                <c:pt idx="5">
                  <c:v>102.1</c:v>
                </c:pt>
                <c:pt idx="6">
                  <c:v>102.1</c:v>
                </c:pt>
                <c:pt idx="7">
                  <c:v>102.1</c:v>
                </c:pt>
                <c:pt idx="8">
                  <c:v>102.1</c:v>
                </c:pt>
                <c:pt idx="9">
                  <c:v>102.1</c:v>
                </c:pt>
                <c:pt idx="10">
                  <c:v>102.1</c:v>
                </c:pt>
                <c:pt idx="11">
                  <c:v>102.1</c:v>
                </c:pt>
                <c:pt idx="12">
                  <c:v>102.1</c:v>
                </c:pt>
                <c:pt idx="13">
                  <c:v>102.1</c:v>
                </c:pt>
                <c:pt idx="14">
                  <c:v>102.1</c:v>
                </c:pt>
                <c:pt idx="15">
                  <c:v>102.1</c:v>
                </c:pt>
                <c:pt idx="16">
                  <c:v>102.1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7610368"/>
        <c:axId val="117611904"/>
      </c:lineChart>
      <c:catAx>
        <c:axId val="11761036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76119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7611904"/>
        <c:scaling>
          <c:orientation val="minMax"/>
          <c:max val="150"/>
          <c:min val="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17610368"/>
        <c:crosses val="autoZero"/>
        <c:crossBetween val="between"/>
        <c:majorUnit val="3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4273590280671606"/>
          <c:y val="2.9134725771210606E-2"/>
          <c:w val="0.75448137429887419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796090407298921E-2"/>
          <c:y val="2.2092209900932049E-2"/>
          <c:w val="0.87037698160005705"/>
          <c:h val="0.65425378421156655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Исполнение плана 2019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1.433896685372808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8.77673625517956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339429732530397E-3"/>
                  <c:y val="1.1557411994153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3313305995110098E-3"/>
                  <c:y val="6.35285000986921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1.1916844074382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338966853728087E-3"/>
                  <c:y val="7.15010644462927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8677933707456174E-3"/>
                  <c:y val="4.9523401303759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1.5851367309702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4635598939414613E-3"/>
                  <c:y val="9.05792417697258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2.8677707055695485E-3"/>
                  <c:y val="9.16729039278797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4.4202966025128059E-3"/>
                  <c:y val="4.42870272631985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3.914824109233792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2.9567367085713441E-3"/>
                  <c:y val="-7.70076130440233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5525258969432572E-3"/>
                  <c:y val="-1.012223026776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5.8542395757658454E-3"/>
                  <c:y val="-1.2862252331301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1.0732648571098571E-16"/>
                  <c:y val="-2.9509219201586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1471313304151147E-2"/>
                  <c:y val="-3.16900468146943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Заболотское</c:v>
                </c:pt>
                <c:pt idx="1">
                  <c:v>Пальниковское</c:v>
                </c:pt>
                <c:pt idx="2">
                  <c:v>Лобановское</c:v>
                </c:pt>
                <c:pt idx="3">
                  <c:v>Савинское</c:v>
                </c:pt>
                <c:pt idx="4">
                  <c:v>Гамовское</c:v>
                </c:pt>
                <c:pt idx="5">
                  <c:v>Хохловское </c:v>
                </c:pt>
                <c:pt idx="6">
                  <c:v>Кондратовское</c:v>
                </c:pt>
                <c:pt idx="7">
                  <c:v>Кукуштанское</c:v>
                </c:pt>
                <c:pt idx="8">
                  <c:v>Юго-Камское</c:v>
                </c:pt>
                <c:pt idx="9">
                  <c:v>Юговское</c:v>
                </c:pt>
                <c:pt idx="10">
                  <c:v>Двуреченское</c:v>
                </c:pt>
                <c:pt idx="11">
                  <c:v>Усть-Качкинское</c:v>
                </c:pt>
                <c:pt idx="12">
                  <c:v>Култаевское</c:v>
                </c:pt>
                <c:pt idx="13">
                  <c:v>Платошинское</c:v>
                </c:pt>
                <c:pt idx="14">
                  <c:v>Бершетское</c:v>
                </c:pt>
                <c:pt idx="15">
                  <c:v>Фроловское</c:v>
                </c:pt>
                <c:pt idx="16">
                  <c:v>Сылвенское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111.4</c:v>
                </c:pt>
                <c:pt idx="1">
                  <c:v>110.5</c:v>
                </c:pt>
                <c:pt idx="2">
                  <c:v>108.6</c:v>
                </c:pt>
                <c:pt idx="3">
                  <c:v>107.2</c:v>
                </c:pt>
                <c:pt idx="4">
                  <c:v>107</c:v>
                </c:pt>
                <c:pt idx="5">
                  <c:v>105.1</c:v>
                </c:pt>
                <c:pt idx="6">
                  <c:v>104.4</c:v>
                </c:pt>
                <c:pt idx="7">
                  <c:v>104.4</c:v>
                </c:pt>
                <c:pt idx="8">
                  <c:v>103</c:v>
                </c:pt>
                <c:pt idx="9">
                  <c:v>101.3</c:v>
                </c:pt>
                <c:pt idx="10">
                  <c:v>100.6</c:v>
                </c:pt>
                <c:pt idx="11">
                  <c:v>100.4</c:v>
                </c:pt>
                <c:pt idx="12">
                  <c:v>99.6</c:v>
                </c:pt>
                <c:pt idx="13">
                  <c:v>98</c:v>
                </c:pt>
                <c:pt idx="14">
                  <c:v>96.9</c:v>
                </c:pt>
                <c:pt idx="15">
                  <c:v>95.6</c:v>
                </c:pt>
                <c:pt idx="16">
                  <c:v>95.2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743744"/>
        <c:axId val="51753728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Заболотское</c:v>
                </c:pt>
                <c:pt idx="1">
                  <c:v>Пальниковское</c:v>
                </c:pt>
                <c:pt idx="2">
                  <c:v>Лобановское</c:v>
                </c:pt>
                <c:pt idx="3">
                  <c:v>Савинское</c:v>
                </c:pt>
                <c:pt idx="4">
                  <c:v>Гамовское</c:v>
                </c:pt>
                <c:pt idx="5">
                  <c:v>Хохловское </c:v>
                </c:pt>
                <c:pt idx="6">
                  <c:v>Кондратовское</c:v>
                </c:pt>
                <c:pt idx="7">
                  <c:v>Кукуштанское</c:v>
                </c:pt>
                <c:pt idx="8">
                  <c:v>Юго-Камское</c:v>
                </c:pt>
                <c:pt idx="9">
                  <c:v>Юговское</c:v>
                </c:pt>
                <c:pt idx="10">
                  <c:v>Двуреченское</c:v>
                </c:pt>
                <c:pt idx="11">
                  <c:v>Усть-Качкинское</c:v>
                </c:pt>
                <c:pt idx="12">
                  <c:v>Култаевское</c:v>
                </c:pt>
                <c:pt idx="13">
                  <c:v>Платошинское</c:v>
                </c:pt>
                <c:pt idx="14">
                  <c:v>Бершетское</c:v>
                </c:pt>
                <c:pt idx="15">
                  <c:v>Фроловское</c:v>
                </c:pt>
                <c:pt idx="16">
                  <c:v>Сылвенское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102.2</c:v>
                </c:pt>
                <c:pt idx="1">
                  <c:v>102.2</c:v>
                </c:pt>
                <c:pt idx="2">
                  <c:v>102.2</c:v>
                </c:pt>
                <c:pt idx="3">
                  <c:v>102.2</c:v>
                </c:pt>
                <c:pt idx="4">
                  <c:v>102.2</c:v>
                </c:pt>
                <c:pt idx="5">
                  <c:v>102.2</c:v>
                </c:pt>
                <c:pt idx="6">
                  <c:v>102.2</c:v>
                </c:pt>
                <c:pt idx="7">
                  <c:v>102.2</c:v>
                </c:pt>
                <c:pt idx="8">
                  <c:v>102.2</c:v>
                </c:pt>
                <c:pt idx="9">
                  <c:v>102.2</c:v>
                </c:pt>
                <c:pt idx="10">
                  <c:v>102.2</c:v>
                </c:pt>
                <c:pt idx="11">
                  <c:v>102.2</c:v>
                </c:pt>
                <c:pt idx="12">
                  <c:v>102.2</c:v>
                </c:pt>
                <c:pt idx="13">
                  <c:v>102.2</c:v>
                </c:pt>
                <c:pt idx="14">
                  <c:v>102.2</c:v>
                </c:pt>
                <c:pt idx="15">
                  <c:v>102.2</c:v>
                </c:pt>
                <c:pt idx="16">
                  <c:v>102.2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743744"/>
        <c:axId val="51753728"/>
      </c:lineChart>
      <c:catAx>
        <c:axId val="51743744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17537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753728"/>
        <c:scaling>
          <c:orientation val="minMax"/>
          <c:max val="14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51743744"/>
        <c:crosses val="autoZero"/>
        <c:crossBetween val="between"/>
        <c:majorUnit val="20"/>
        <c:minorUnit val="4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845886682204218"/>
          <c:y val="1.7022656756917231E-2"/>
          <c:w val="0.74747024495019987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3626606980434866E-2"/>
          <c:y val="5.1868876041190226E-2"/>
          <c:w val="0.87037698160005705"/>
          <c:h val="0.65425378421156655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Отклонение от факта 2018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10"/>
              <c:layout>
                <c:manualLayout>
                  <c:x val="-1.4338966853728087E-3"/>
                  <c:y val="-2.2905102896214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4.3016900561184263E-3"/>
                  <c:y val="-1.8324082316971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8677933707456174E-3"/>
                  <c:y val="-3.4357654344322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4.3016900561184263E-3"/>
                  <c:y val="-4.5810205792429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7.1694834268640432E-3"/>
                  <c:y val="-4.5810205792429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4338966853728087E-3"/>
                  <c:y val="-5.4972246950915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4.3016900561184263E-3"/>
                  <c:y val="-0.1397211276669114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Юговское</c:v>
                </c:pt>
                <c:pt idx="1">
                  <c:v>Заболотское</c:v>
                </c:pt>
                <c:pt idx="2">
                  <c:v>Фроловское</c:v>
                </c:pt>
                <c:pt idx="3">
                  <c:v>Лобановское</c:v>
                </c:pt>
                <c:pt idx="4">
                  <c:v>Савинское</c:v>
                </c:pt>
                <c:pt idx="5">
                  <c:v>Гамовское</c:v>
                </c:pt>
                <c:pt idx="6">
                  <c:v>Платошинское</c:v>
                </c:pt>
                <c:pt idx="7">
                  <c:v>Култаевское</c:v>
                </c:pt>
                <c:pt idx="8">
                  <c:v>Бершетское</c:v>
                </c:pt>
                <c:pt idx="9">
                  <c:v>Юго-Камское</c:v>
                </c:pt>
                <c:pt idx="10">
                  <c:v>Кондратовское</c:v>
                </c:pt>
                <c:pt idx="11">
                  <c:v>Сылвенское</c:v>
                </c:pt>
                <c:pt idx="12">
                  <c:v>Двуреченское</c:v>
                </c:pt>
                <c:pt idx="13">
                  <c:v>Пальниковское</c:v>
                </c:pt>
                <c:pt idx="14">
                  <c:v>Хохловское</c:v>
                </c:pt>
                <c:pt idx="15">
                  <c:v>Усть-Качкинское</c:v>
                </c:pt>
                <c:pt idx="16">
                  <c:v>Кукуштанское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148.9</c:v>
                </c:pt>
                <c:pt idx="1">
                  <c:v>139.5</c:v>
                </c:pt>
                <c:pt idx="2">
                  <c:v>138.1</c:v>
                </c:pt>
                <c:pt idx="3">
                  <c:v>116.3</c:v>
                </c:pt>
                <c:pt idx="4">
                  <c:v>115.4</c:v>
                </c:pt>
                <c:pt idx="5">
                  <c:v>110.1</c:v>
                </c:pt>
                <c:pt idx="6">
                  <c:v>109.8</c:v>
                </c:pt>
                <c:pt idx="7">
                  <c:v>108.5</c:v>
                </c:pt>
                <c:pt idx="8">
                  <c:v>108.1</c:v>
                </c:pt>
                <c:pt idx="9">
                  <c:v>107.9</c:v>
                </c:pt>
                <c:pt idx="10">
                  <c:v>103.4</c:v>
                </c:pt>
                <c:pt idx="11">
                  <c:v>100.8</c:v>
                </c:pt>
                <c:pt idx="12">
                  <c:v>100.1</c:v>
                </c:pt>
                <c:pt idx="13">
                  <c:v>98.8</c:v>
                </c:pt>
                <c:pt idx="14">
                  <c:v>98</c:v>
                </c:pt>
                <c:pt idx="15">
                  <c:v>95</c:v>
                </c:pt>
                <c:pt idx="16">
                  <c:v>76.900000000000006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383040"/>
        <c:axId val="61384576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 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Юговское</c:v>
                </c:pt>
                <c:pt idx="1">
                  <c:v>Заболотское</c:v>
                </c:pt>
                <c:pt idx="2">
                  <c:v>Фроловское</c:v>
                </c:pt>
                <c:pt idx="3">
                  <c:v>Лобановское</c:v>
                </c:pt>
                <c:pt idx="4">
                  <c:v>Савинское</c:v>
                </c:pt>
                <c:pt idx="5">
                  <c:v>Гамовское</c:v>
                </c:pt>
                <c:pt idx="6">
                  <c:v>Платошинское</c:v>
                </c:pt>
                <c:pt idx="7">
                  <c:v>Култаевское</c:v>
                </c:pt>
                <c:pt idx="8">
                  <c:v>Бершетское</c:v>
                </c:pt>
                <c:pt idx="9">
                  <c:v>Юго-Камское</c:v>
                </c:pt>
                <c:pt idx="10">
                  <c:v>Кондратовское</c:v>
                </c:pt>
                <c:pt idx="11">
                  <c:v>Сылвенское</c:v>
                </c:pt>
                <c:pt idx="12">
                  <c:v>Двуреченское</c:v>
                </c:pt>
                <c:pt idx="13">
                  <c:v>Пальниковское</c:v>
                </c:pt>
                <c:pt idx="14">
                  <c:v>Хохловское</c:v>
                </c:pt>
                <c:pt idx="15">
                  <c:v>Усть-Качкинское</c:v>
                </c:pt>
                <c:pt idx="16">
                  <c:v>Кукуштанское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109</c:v>
                </c:pt>
                <c:pt idx="1">
                  <c:v>109</c:v>
                </c:pt>
                <c:pt idx="2">
                  <c:v>109</c:v>
                </c:pt>
                <c:pt idx="3">
                  <c:v>109</c:v>
                </c:pt>
                <c:pt idx="4">
                  <c:v>109</c:v>
                </c:pt>
                <c:pt idx="5">
                  <c:v>109</c:v>
                </c:pt>
                <c:pt idx="6">
                  <c:v>109</c:v>
                </c:pt>
                <c:pt idx="7">
                  <c:v>109</c:v>
                </c:pt>
                <c:pt idx="8">
                  <c:v>109</c:v>
                </c:pt>
                <c:pt idx="9">
                  <c:v>109</c:v>
                </c:pt>
                <c:pt idx="10">
                  <c:v>109</c:v>
                </c:pt>
                <c:pt idx="11">
                  <c:v>109</c:v>
                </c:pt>
                <c:pt idx="12">
                  <c:v>109</c:v>
                </c:pt>
                <c:pt idx="13">
                  <c:v>109</c:v>
                </c:pt>
                <c:pt idx="14">
                  <c:v>109</c:v>
                </c:pt>
                <c:pt idx="15">
                  <c:v>109</c:v>
                </c:pt>
                <c:pt idx="16">
                  <c:v>109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383040"/>
        <c:axId val="61384576"/>
      </c:lineChart>
      <c:catAx>
        <c:axId val="6138304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1384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384576"/>
        <c:scaling>
          <c:orientation val="minMax"/>
          <c:max val="16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1383040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4972624992886968"/>
          <c:y val="6.4134288109401985E-2"/>
          <c:w val="0.81239144160133969"/>
          <c:h val="5.8029266589426573E-2"/>
        </c:manualLayout>
      </c:layout>
      <c:overlay val="0"/>
      <c:txPr>
        <a:bodyPr/>
        <a:lstStyle/>
        <a:p>
          <a:pPr algn="just"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796090407298921E-2"/>
          <c:y val="9.0807550964755734E-2"/>
          <c:w val="0.87037698160005705"/>
          <c:h val="0.58553847552292171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Исполнение плана 2019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6"/>
            <c:invertIfNegative val="0"/>
            <c:bubble3D val="0"/>
          </c:dPt>
          <c:dPt>
            <c:idx val="7"/>
            <c:invertIfNegative val="0"/>
            <c:bubble3D val="0"/>
          </c:dPt>
          <c:dPt>
            <c:idx val="8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CC00"/>
              </a:solidFill>
            </c:spPr>
          </c:dPt>
          <c:dLbls>
            <c:dLbl>
              <c:idx val="0"/>
              <c:layout>
                <c:manualLayout>
                  <c:x val="2.8677933707456174E-3"/>
                  <c:y val="1.6033572027350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8677933707456174E-3"/>
                  <c:y val="6.871530868864519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338966853728087E-3"/>
                  <c:y val="1.6033572027350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8677933707456174E-3"/>
                  <c:y val="4.58102057924299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4338966853728612E-3"/>
                  <c:y val="1.1452551448107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4338966853728087E-3"/>
                  <c:y val="-4.58102057924299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6.87171122400541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8677933707456174E-3"/>
                  <c:y val="-1.6033572027350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2.8677933707456174E-3"/>
                  <c:y val="-2.2905102896214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0"/>
                  <c:y val="-2.9776633765079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4338966853728087E-3"/>
                  <c:y val="-2.9776633765079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4.3016900561184263E-3"/>
                  <c:y val="-3.6648164633944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Заболотское</c:v>
                </c:pt>
                <c:pt idx="1">
                  <c:v>Савинское</c:v>
                </c:pt>
                <c:pt idx="2">
                  <c:v>Лобановское</c:v>
                </c:pt>
                <c:pt idx="3">
                  <c:v>Кондратовское</c:v>
                </c:pt>
                <c:pt idx="4">
                  <c:v>Хохловское</c:v>
                </c:pt>
                <c:pt idx="5">
                  <c:v>Сылвенское</c:v>
                </c:pt>
                <c:pt idx="6">
                  <c:v>Платошинское</c:v>
                </c:pt>
                <c:pt idx="7">
                  <c:v>Гамовское</c:v>
                </c:pt>
                <c:pt idx="8">
                  <c:v>Юговское</c:v>
                </c:pt>
                <c:pt idx="9">
                  <c:v>Бершетское</c:v>
                </c:pt>
                <c:pt idx="10">
                  <c:v>Юго-Камское</c:v>
                </c:pt>
                <c:pt idx="11">
                  <c:v>Кукуштанское</c:v>
                </c:pt>
                <c:pt idx="12">
                  <c:v>Култаевское</c:v>
                </c:pt>
                <c:pt idx="13">
                  <c:v>Двуреченское</c:v>
                </c:pt>
                <c:pt idx="14">
                  <c:v>Пальниковское</c:v>
                </c:pt>
                <c:pt idx="15">
                  <c:v>Фроловское</c:v>
                </c:pt>
                <c:pt idx="16">
                  <c:v>Усть-Качкинское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122.5</c:v>
                </c:pt>
                <c:pt idx="1">
                  <c:v>110.3</c:v>
                </c:pt>
                <c:pt idx="2">
                  <c:v>110</c:v>
                </c:pt>
                <c:pt idx="3">
                  <c:v>106.4</c:v>
                </c:pt>
                <c:pt idx="4">
                  <c:v>105.7</c:v>
                </c:pt>
                <c:pt idx="5">
                  <c:v>104.6</c:v>
                </c:pt>
                <c:pt idx="6">
                  <c:v>104</c:v>
                </c:pt>
                <c:pt idx="7">
                  <c:v>103.5</c:v>
                </c:pt>
                <c:pt idx="8">
                  <c:v>103.4</c:v>
                </c:pt>
                <c:pt idx="9">
                  <c:v>102.9</c:v>
                </c:pt>
                <c:pt idx="10">
                  <c:v>102</c:v>
                </c:pt>
                <c:pt idx="11">
                  <c:v>99.7</c:v>
                </c:pt>
                <c:pt idx="12">
                  <c:v>97.7</c:v>
                </c:pt>
                <c:pt idx="13">
                  <c:v>96.1</c:v>
                </c:pt>
                <c:pt idx="14">
                  <c:v>94.3</c:v>
                </c:pt>
                <c:pt idx="15">
                  <c:v>94.2</c:v>
                </c:pt>
                <c:pt idx="16">
                  <c:v>92.8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502592"/>
        <c:axId val="61504128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Заболотское</c:v>
                </c:pt>
                <c:pt idx="1">
                  <c:v>Савинское</c:v>
                </c:pt>
                <c:pt idx="2">
                  <c:v>Лобановское</c:v>
                </c:pt>
                <c:pt idx="3">
                  <c:v>Кондратовское</c:v>
                </c:pt>
                <c:pt idx="4">
                  <c:v>Хохловское</c:v>
                </c:pt>
                <c:pt idx="5">
                  <c:v>Сылвенское</c:v>
                </c:pt>
                <c:pt idx="6">
                  <c:v>Платошинское</c:v>
                </c:pt>
                <c:pt idx="7">
                  <c:v>Гамовское</c:v>
                </c:pt>
                <c:pt idx="8">
                  <c:v>Юговское</c:v>
                </c:pt>
                <c:pt idx="9">
                  <c:v>Бершетское</c:v>
                </c:pt>
                <c:pt idx="10">
                  <c:v>Юго-Камское</c:v>
                </c:pt>
                <c:pt idx="11">
                  <c:v>Кукуштанское</c:v>
                </c:pt>
                <c:pt idx="12">
                  <c:v>Култаевское</c:v>
                </c:pt>
                <c:pt idx="13">
                  <c:v>Двуреченское</c:v>
                </c:pt>
                <c:pt idx="14">
                  <c:v>Пальниковское</c:v>
                </c:pt>
                <c:pt idx="15">
                  <c:v>Фроловское</c:v>
                </c:pt>
                <c:pt idx="16">
                  <c:v>Усть-Качкинское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103.1</c:v>
                </c:pt>
                <c:pt idx="1">
                  <c:v>103.1</c:v>
                </c:pt>
                <c:pt idx="2">
                  <c:v>103.1</c:v>
                </c:pt>
                <c:pt idx="3">
                  <c:v>103.1</c:v>
                </c:pt>
                <c:pt idx="4">
                  <c:v>103.1</c:v>
                </c:pt>
                <c:pt idx="5">
                  <c:v>103.1</c:v>
                </c:pt>
                <c:pt idx="6">
                  <c:v>103.1</c:v>
                </c:pt>
                <c:pt idx="7">
                  <c:v>103.1</c:v>
                </c:pt>
                <c:pt idx="8">
                  <c:v>103.1</c:v>
                </c:pt>
                <c:pt idx="9">
                  <c:v>103.1</c:v>
                </c:pt>
                <c:pt idx="10">
                  <c:v>103.1</c:v>
                </c:pt>
                <c:pt idx="11">
                  <c:v>103.1</c:v>
                </c:pt>
                <c:pt idx="12">
                  <c:v>103.1</c:v>
                </c:pt>
                <c:pt idx="13">
                  <c:v>103.1</c:v>
                </c:pt>
                <c:pt idx="14">
                  <c:v>103.1</c:v>
                </c:pt>
                <c:pt idx="15">
                  <c:v>103.1</c:v>
                </c:pt>
                <c:pt idx="16">
                  <c:v>103.1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502592"/>
        <c:axId val="61504128"/>
      </c:lineChart>
      <c:catAx>
        <c:axId val="6150259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15041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504128"/>
        <c:scaling>
          <c:orientation val="minMax"/>
          <c:max val="140"/>
          <c:min val="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1502592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18881145094086207"/>
          <c:y val="4.9749342425156225E-2"/>
          <c:w val="0.69154827422066034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9047074797587968E-2"/>
          <c:y val="8.0933574948128875E-2"/>
          <c:w val="0.8602163785733552"/>
          <c:h val="0.61373642418109708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Отклонение от факта 2018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0"/>
              <c:layout>
                <c:manualLayout>
                  <c:x val="2.9030296657629939E-3"/>
                  <c:y val="9.53328759266988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515148328814969E-3"/>
                  <c:y val="1.4300212889258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4515148328814969E-3"/>
                  <c:y val="9.53347525950570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6610797859286453E-17"/>
                  <c:y val="1.6683581704134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4.76673762975285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515148328814969E-3"/>
                  <c:y val="7.15010644462927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9030296657629939E-3"/>
                  <c:y val="4.76673762975285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2.9030296657630472E-3"/>
                  <c:y val="1.19168440743821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4867169248915363E-3"/>
                  <c:y val="6.8715308688644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7.15010644462927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4515148328814969E-3"/>
                  <c:y val="4.11665971048261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5.2803138015059182E-5"/>
                  <c:y val="-8.97629242396490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1.4339137868764772E-3"/>
                  <c:y val="-2.3276505313223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1429250652610213E-7"/>
                  <c:y val="-1.1266766155111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5043179708965561E-3"/>
                  <c:y val="-1.3000620051225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451629125388023E-3"/>
                  <c:y val="-1.3093139801283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1612232955558502E-2"/>
                  <c:y val="-1.6838406843684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Юговское</c:v>
                </c:pt>
                <c:pt idx="1">
                  <c:v>Пальниковское</c:v>
                </c:pt>
                <c:pt idx="2">
                  <c:v>Платошинское</c:v>
                </c:pt>
                <c:pt idx="3">
                  <c:v>Фроловское </c:v>
                </c:pt>
                <c:pt idx="4">
                  <c:v>Кондратовское</c:v>
                </c:pt>
                <c:pt idx="5">
                  <c:v>Хохловское</c:v>
                </c:pt>
                <c:pt idx="6">
                  <c:v>Гамовское</c:v>
                </c:pt>
                <c:pt idx="7">
                  <c:v>Юго-Камское</c:v>
                </c:pt>
                <c:pt idx="8">
                  <c:v>Лобановское</c:v>
                </c:pt>
                <c:pt idx="9">
                  <c:v>Усть-Качкинское</c:v>
                </c:pt>
                <c:pt idx="10">
                  <c:v>Двуреченское</c:v>
                </c:pt>
                <c:pt idx="11">
                  <c:v>Бершетское</c:v>
                </c:pt>
                <c:pt idx="12">
                  <c:v>Кукуштанское</c:v>
                </c:pt>
                <c:pt idx="13">
                  <c:v>Заболотское</c:v>
                </c:pt>
                <c:pt idx="14">
                  <c:v>Култаевское</c:v>
                </c:pt>
                <c:pt idx="15">
                  <c:v>Савинское</c:v>
                </c:pt>
                <c:pt idx="16">
                  <c:v>Сылвенское</c:v>
                </c:pt>
              </c:strCache>
            </c:strRef>
          </c:cat>
          <c:val>
            <c:numRef>
              <c:f>Sheet1!$B$2:$B$18</c:f>
              <c:numCache>
                <c:formatCode>0.0</c:formatCode>
                <c:ptCount val="17"/>
                <c:pt idx="0">
                  <c:v>1026.9000000000001</c:v>
                </c:pt>
                <c:pt idx="1">
                  <c:v>165.3</c:v>
                </c:pt>
                <c:pt idx="2">
                  <c:v>143.9</c:v>
                </c:pt>
                <c:pt idx="3">
                  <c:v>127.5</c:v>
                </c:pt>
                <c:pt idx="4">
                  <c:v>124.5</c:v>
                </c:pt>
                <c:pt idx="5">
                  <c:v>117.9</c:v>
                </c:pt>
                <c:pt idx="6">
                  <c:v>115.2</c:v>
                </c:pt>
                <c:pt idx="7">
                  <c:v>114</c:v>
                </c:pt>
                <c:pt idx="8">
                  <c:v>113.6</c:v>
                </c:pt>
                <c:pt idx="9">
                  <c:v>112.1</c:v>
                </c:pt>
                <c:pt idx="10">
                  <c:v>111.1</c:v>
                </c:pt>
                <c:pt idx="11">
                  <c:v>98.7</c:v>
                </c:pt>
                <c:pt idx="12">
                  <c:v>93.6</c:v>
                </c:pt>
                <c:pt idx="13">
                  <c:v>87.8</c:v>
                </c:pt>
                <c:pt idx="14">
                  <c:v>86.3</c:v>
                </c:pt>
                <c:pt idx="15">
                  <c:v>84.7</c:v>
                </c:pt>
                <c:pt idx="16">
                  <c:v>79.5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772928"/>
        <c:axId val="61774464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Pt>
            <c:idx val="11"/>
            <c:bubble3D val="0"/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layout>
                <c:manualLayout>
                  <c:x val="1.734765951805136E-2"/>
                  <c:y val="-1.8324165182847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Юговское</c:v>
                </c:pt>
                <c:pt idx="1">
                  <c:v>Пальниковское</c:v>
                </c:pt>
                <c:pt idx="2">
                  <c:v>Платошинское</c:v>
                </c:pt>
                <c:pt idx="3">
                  <c:v>Фроловское </c:v>
                </c:pt>
                <c:pt idx="4">
                  <c:v>Кондратовское</c:v>
                </c:pt>
                <c:pt idx="5">
                  <c:v>Хохловское</c:v>
                </c:pt>
                <c:pt idx="6">
                  <c:v>Гамовское</c:v>
                </c:pt>
                <c:pt idx="7">
                  <c:v>Юго-Камское</c:v>
                </c:pt>
                <c:pt idx="8">
                  <c:v>Лобановское</c:v>
                </c:pt>
                <c:pt idx="9">
                  <c:v>Усть-Качкинское</c:v>
                </c:pt>
                <c:pt idx="10">
                  <c:v>Двуреченское</c:v>
                </c:pt>
                <c:pt idx="11">
                  <c:v>Бершетское</c:v>
                </c:pt>
                <c:pt idx="12">
                  <c:v>Кукуштанское</c:v>
                </c:pt>
                <c:pt idx="13">
                  <c:v>Заболотское</c:v>
                </c:pt>
                <c:pt idx="14">
                  <c:v>Култаевское</c:v>
                </c:pt>
                <c:pt idx="15">
                  <c:v>Савинское</c:v>
                </c:pt>
                <c:pt idx="16">
                  <c:v>Сылвенское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117.7</c:v>
                </c:pt>
                <c:pt idx="1">
                  <c:v>117.7</c:v>
                </c:pt>
                <c:pt idx="2">
                  <c:v>117.7</c:v>
                </c:pt>
                <c:pt idx="3">
                  <c:v>117.7</c:v>
                </c:pt>
                <c:pt idx="4">
                  <c:v>117.7</c:v>
                </c:pt>
                <c:pt idx="5">
                  <c:v>117.7</c:v>
                </c:pt>
                <c:pt idx="6">
                  <c:v>117.7</c:v>
                </c:pt>
                <c:pt idx="7">
                  <c:v>117.7</c:v>
                </c:pt>
                <c:pt idx="8">
                  <c:v>117.7</c:v>
                </c:pt>
                <c:pt idx="9">
                  <c:v>117.7</c:v>
                </c:pt>
                <c:pt idx="10">
                  <c:v>117.7</c:v>
                </c:pt>
                <c:pt idx="11">
                  <c:v>117.7</c:v>
                </c:pt>
                <c:pt idx="12">
                  <c:v>117.7</c:v>
                </c:pt>
                <c:pt idx="13">
                  <c:v>117.7</c:v>
                </c:pt>
                <c:pt idx="14">
                  <c:v>117.7</c:v>
                </c:pt>
                <c:pt idx="15">
                  <c:v>117.7</c:v>
                </c:pt>
                <c:pt idx="16">
                  <c:v>117.7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772928"/>
        <c:axId val="61774464"/>
      </c:lineChart>
      <c:catAx>
        <c:axId val="6177292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1774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774464"/>
        <c:scaling>
          <c:orientation val="minMax"/>
          <c:max val="1100"/>
          <c:min val="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1772928"/>
        <c:crosses val="autoZero"/>
        <c:crossBetween val="between"/>
        <c:majorUnit val="100"/>
        <c:minorUnit val="20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80508441644532"/>
          <c:y val="0.18113602993060832"/>
          <c:w val="0.7739738818764087"/>
          <c:h val="9.6132336647279423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796090407298921E-2"/>
          <c:y val="9.0807550964755734E-2"/>
          <c:w val="0.87037698160005705"/>
          <c:h val="0.58553847552292171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Исполнение плана 2019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10"/>
            <c:invertIfNegative val="0"/>
            <c:bubble3D val="0"/>
          </c:dPt>
          <c:dPt>
            <c:idx val="11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CC00"/>
              </a:solidFill>
            </c:spPr>
          </c:dPt>
          <c:dLbls>
            <c:dLbl>
              <c:idx val="0"/>
              <c:layout>
                <c:manualLayout>
                  <c:x val="0"/>
                  <c:y val="4.58102057924299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4.58102057924299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9.16204115848601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4635598939414613E-3"/>
                  <c:y val="2.2905102896214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635598939414613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2.9271197878829227E-3"/>
                  <c:y val="2.29051028962149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4635598939414613E-3"/>
                  <c:y val="4.58102057924299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9567367085713441E-3"/>
                  <c:y val="-9.16204115848599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4.390679681824384E-3"/>
                  <c:y val="-1.3743061737728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5.8542395757658454E-3"/>
                  <c:y val="-2.5195613185836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7.3177994697071992E-3"/>
                  <c:y val="-4.3519695502808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8.7813593636487681E-3"/>
                  <c:y val="-5.2681736661294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Пальниковское</c:v>
                </c:pt>
                <c:pt idx="1">
                  <c:v>Гамовское</c:v>
                </c:pt>
                <c:pt idx="2">
                  <c:v>Заболотское</c:v>
                </c:pt>
                <c:pt idx="3">
                  <c:v>Лобановское</c:v>
                </c:pt>
                <c:pt idx="4">
                  <c:v>Хохловское</c:v>
                </c:pt>
                <c:pt idx="5">
                  <c:v>Юго-Камское</c:v>
                </c:pt>
                <c:pt idx="6">
                  <c:v>Кондратовское</c:v>
                </c:pt>
                <c:pt idx="7">
                  <c:v>Кукуштанское</c:v>
                </c:pt>
                <c:pt idx="8">
                  <c:v>Двуреченское</c:v>
                </c:pt>
                <c:pt idx="9">
                  <c:v>Усть-Качкинское</c:v>
                </c:pt>
                <c:pt idx="10">
                  <c:v>Юговское</c:v>
                </c:pt>
                <c:pt idx="11">
                  <c:v>Култаевское</c:v>
                </c:pt>
                <c:pt idx="12">
                  <c:v>Бершетское</c:v>
                </c:pt>
                <c:pt idx="13">
                  <c:v>Платошинское</c:v>
                </c:pt>
                <c:pt idx="14">
                  <c:v>Фроловское </c:v>
                </c:pt>
                <c:pt idx="15">
                  <c:v>Савинское</c:v>
                </c:pt>
                <c:pt idx="16">
                  <c:v>Сылвенское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150.80000000000001</c:v>
                </c:pt>
                <c:pt idx="1">
                  <c:v>115</c:v>
                </c:pt>
                <c:pt idx="2">
                  <c:v>112.9</c:v>
                </c:pt>
                <c:pt idx="3">
                  <c:v>111.2</c:v>
                </c:pt>
                <c:pt idx="4">
                  <c:v>106.8</c:v>
                </c:pt>
                <c:pt idx="5">
                  <c:v>105.8</c:v>
                </c:pt>
                <c:pt idx="6">
                  <c:v>105.4</c:v>
                </c:pt>
                <c:pt idx="7">
                  <c:v>104.8</c:v>
                </c:pt>
                <c:pt idx="8">
                  <c:v>102.4</c:v>
                </c:pt>
                <c:pt idx="9">
                  <c:v>102.1</c:v>
                </c:pt>
                <c:pt idx="10">
                  <c:v>100.5</c:v>
                </c:pt>
                <c:pt idx="11">
                  <c:v>99.1</c:v>
                </c:pt>
                <c:pt idx="12">
                  <c:v>95.5</c:v>
                </c:pt>
                <c:pt idx="13">
                  <c:v>94.6</c:v>
                </c:pt>
                <c:pt idx="14">
                  <c:v>91.5</c:v>
                </c:pt>
                <c:pt idx="15">
                  <c:v>87.6</c:v>
                </c:pt>
                <c:pt idx="16">
                  <c:v>83.9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801216"/>
        <c:axId val="61802752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Пальниковское</c:v>
                </c:pt>
                <c:pt idx="1">
                  <c:v>Гамовское</c:v>
                </c:pt>
                <c:pt idx="2">
                  <c:v>Заболотское</c:v>
                </c:pt>
                <c:pt idx="3">
                  <c:v>Лобановское</c:v>
                </c:pt>
                <c:pt idx="4">
                  <c:v>Хохловское</c:v>
                </c:pt>
                <c:pt idx="5">
                  <c:v>Юго-Камское</c:v>
                </c:pt>
                <c:pt idx="6">
                  <c:v>Кондратовское</c:v>
                </c:pt>
                <c:pt idx="7">
                  <c:v>Кукуштанское</c:v>
                </c:pt>
                <c:pt idx="8">
                  <c:v>Двуреченское</c:v>
                </c:pt>
                <c:pt idx="9">
                  <c:v>Усть-Качкинское</c:v>
                </c:pt>
                <c:pt idx="10">
                  <c:v>Юговское</c:v>
                </c:pt>
                <c:pt idx="11">
                  <c:v>Култаевское</c:v>
                </c:pt>
                <c:pt idx="12">
                  <c:v>Бершетское</c:v>
                </c:pt>
                <c:pt idx="13">
                  <c:v>Платошинское</c:v>
                </c:pt>
                <c:pt idx="14">
                  <c:v>Фроловское </c:v>
                </c:pt>
                <c:pt idx="15">
                  <c:v>Савинское</c:v>
                </c:pt>
                <c:pt idx="16">
                  <c:v>Сылвенское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100.1</c:v>
                </c:pt>
                <c:pt idx="1">
                  <c:v>100.1</c:v>
                </c:pt>
                <c:pt idx="2">
                  <c:v>100.1</c:v>
                </c:pt>
                <c:pt idx="3">
                  <c:v>100.1</c:v>
                </c:pt>
                <c:pt idx="4">
                  <c:v>100.1</c:v>
                </c:pt>
                <c:pt idx="5">
                  <c:v>100.1</c:v>
                </c:pt>
                <c:pt idx="6">
                  <c:v>100.1</c:v>
                </c:pt>
                <c:pt idx="7">
                  <c:v>100.1</c:v>
                </c:pt>
                <c:pt idx="8">
                  <c:v>100.1</c:v>
                </c:pt>
                <c:pt idx="9">
                  <c:v>100.1</c:v>
                </c:pt>
                <c:pt idx="10">
                  <c:v>100.1</c:v>
                </c:pt>
                <c:pt idx="11">
                  <c:v>100.1</c:v>
                </c:pt>
                <c:pt idx="12">
                  <c:v>100.1</c:v>
                </c:pt>
                <c:pt idx="13">
                  <c:v>100.1</c:v>
                </c:pt>
                <c:pt idx="14">
                  <c:v>100.1</c:v>
                </c:pt>
                <c:pt idx="15">
                  <c:v>100.1</c:v>
                </c:pt>
                <c:pt idx="16">
                  <c:v>100.1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801216"/>
        <c:axId val="61802752"/>
      </c:lineChart>
      <c:catAx>
        <c:axId val="6180121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1802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802752"/>
        <c:scaling>
          <c:orientation val="minMax"/>
          <c:max val="160"/>
          <c:min val="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1801216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7639778036736967"/>
          <c:y val="0.10243107908645072"/>
          <c:w val="0.69154827422066034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9047074797587968E-2"/>
          <c:y val="6.561193777891923E-2"/>
          <c:w val="0.87037698160005705"/>
          <c:h val="0.64051072247383767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Отклонение от факта 2018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6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1"/>
              <c:layout>
                <c:manualLayout>
                  <c:x val="-1.4515148328814969E-3"/>
                  <c:y val="1.3743061737728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9030296657629939E-3"/>
                  <c:y val="9.16204115848599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8678275737529543E-3"/>
                  <c:y val="-1.14525514481075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"/>
                  <c:y val="-1.6033572027350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4515148328814969E-3"/>
                  <c:y val="-1.6033752382491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55832803778053E-3"/>
                  <c:y val="-3.2067324409841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4.3721455446495104E-3"/>
                  <c:y val="-3.43578346994634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1429250652610213E-7"/>
                  <c:y val="-3.4357654344322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8.7618921353040408E-3"/>
                  <c:y val="-4.1229365568327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0160718122677005E-2"/>
                  <c:y val="-4.35198758579494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4.3546587911509104E-3"/>
                  <c:y val="-4.58102057924299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Заболотское</c:v>
                </c:pt>
                <c:pt idx="1">
                  <c:v>Фроловское </c:v>
                </c:pt>
                <c:pt idx="2">
                  <c:v>Пальниковское</c:v>
                </c:pt>
                <c:pt idx="3">
                  <c:v>Култаевское</c:v>
                </c:pt>
                <c:pt idx="4">
                  <c:v>Лобановское</c:v>
                </c:pt>
                <c:pt idx="5">
                  <c:v>Кукуштанское</c:v>
                </c:pt>
                <c:pt idx="6">
                  <c:v>Двуреченское</c:v>
                </c:pt>
                <c:pt idx="7">
                  <c:v>Усть-Качкинское</c:v>
                </c:pt>
                <c:pt idx="8">
                  <c:v>Юго-Камское</c:v>
                </c:pt>
                <c:pt idx="9">
                  <c:v>Савинское</c:v>
                </c:pt>
                <c:pt idx="10">
                  <c:v>Платошинское</c:v>
                </c:pt>
                <c:pt idx="11">
                  <c:v>Кондратовское</c:v>
                </c:pt>
                <c:pt idx="12">
                  <c:v>Сылвенское</c:v>
                </c:pt>
                <c:pt idx="13">
                  <c:v>Хохловское</c:v>
                </c:pt>
                <c:pt idx="14">
                  <c:v>Гамовское</c:v>
                </c:pt>
                <c:pt idx="15">
                  <c:v>Юговское</c:v>
                </c:pt>
                <c:pt idx="16">
                  <c:v>Бершетское</c:v>
                </c:pt>
              </c:strCache>
            </c:strRef>
          </c:cat>
          <c:val>
            <c:numRef>
              <c:f>Sheet1!$B$2:$B$18</c:f>
              <c:numCache>
                <c:formatCode>0.00</c:formatCode>
                <c:ptCount val="17"/>
                <c:pt idx="0">
                  <c:v>157.80000000000001</c:v>
                </c:pt>
                <c:pt idx="1">
                  <c:v>125</c:v>
                </c:pt>
                <c:pt idx="2">
                  <c:v>123</c:v>
                </c:pt>
                <c:pt idx="3">
                  <c:v>122.4</c:v>
                </c:pt>
                <c:pt idx="4">
                  <c:v>119.1</c:v>
                </c:pt>
                <c:pt idx="5">
                  <c:v>116.1</c:v>
                </c:pt>
                <c:pt idx="6">
                  <c:v>115.1</c:v>
                </c:pt>
                <c:pt idx="7">
                  <c:v>114.8</c:v>
                </c:pt>
                <c:pt idx="8">
                  <c:v>114.8</c:v>
                </c:pt>
                <c:pt idx="9">
                  <c:v>114.2</c:v>
                </c:pt>
                <c:pt idx="10">
                  <c:v>112.7</c:v>
                </c:pt>
                <c:pt idx="11">
                  <c:v>112.2</c:v>
                </c:pt>
                <c:pt idx="12">
                  <c:v>108.6</c:v>
                </c:pt>
                <c:pt idx="13">
                  <c:v>108</c:v>
                </c:pt>
                <c:pt idx="14">
                  <c:v>107.6</c:v>
                </c:pt>
                <c:pt idx="15">
                  <c:v>104.4</c:v>
                </c:pt>
                <c:pt idx="16">
                  <c:v>103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1958400"/>
        <c:axId val="61980672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Pt>
            <c:idx val="11"/>
            <c:bubble3D val="0"/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dLbl>
              <c:idx val="16"/>
              <c:layout>
                <c:manualLayout>
                  <c:x val="5.7355867414912347E-3"/>
                  <c:y val="-1.83240823169719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Заболотское</c:v>
                </c:pt>
                <c:pt idx="1">
                  <c:v>Фроловское </c:v>
                </c:pt>
                <c:pt idx="2">
                  <c:v>Пальниковское</c:v>
                </c:pt>
                <c:pt idx="3">
                  <c:v>Култаевское</c:v>
                </c:pt>
                <c:pt idx="4">
                  <c:v>Лобановское</c:v>
                </c:pt>
                <c:pt idx="5">
                  <c:v>Кукуштанское</c:v>
                </c:pt>
                <c:pt idx="6">
                  <c:v>Двуреченское</c:v>
                </c:pt>
                <c:pt idx="7">
                  <c:v>Усть-Качкинское</c:v>
                </c:pt>
                <c:pt idx="8">
                  <c:v>Юго-Камское</c:v>
                </c:pt>
                <c:pt idx="9">
                  <c:v>Савинское</c:v>
                </c:pt>
                <c:pt idx="10">
                  <c:v>Платошинское</c:v>
                </c:pt>
                <c:pt idx="11">
                  <c:v>Кондратовское</c:v>
                </c:pt>
                <c:pt idx="12">
                  <c:v>Сылвенское</c:v>
                </c:pt>
                <c:pt idx="13">
                  <c:v>Хохловское</c:v>
                </c:pt>
                <c:pt idx="14">
                  <c:v>Гамовское</c:v>
                </c:pt>
                <c:pt idx="15">
                  <c:v>Юговское</c:v>
                </c:pt>
                <c:pt idx="16">
                  <c:v>Бершетское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115.7</c:v>
                </c:pt>
                <c:pt idx="1">
                  <c:v>115.7</c:v>
                </c:pt>
                <c:pt idx="2">
                  <c:v>115.7</c:v>
                </c:pt>
                <c:pt idx="3">
                  <c:v>115.7</c:v>
                </c:pt>
                <c:pt idx="4">
                  <c:v>115.7</c:v>
                </c:pt>
                <c:pt idx="5">
                  <c:v>115.7</c:v>
                </c:pt>
                <c:pt idx="6">
                  <c:v>115.7</c:v>
                </c:pt>
                <c:pt idx="7">
                  <c:v>115.7</c:v>
                </c:pt>
                <c:pt idx="8">
                  <c:v>115.7</c:v>
                </c:pt>
                <c:pt idx="9">
                  <c:v>115.7</c:v>
                </c:pt>
                <c:pt idx="10">
                  <c:v>115.7</c:v>
                </c:pt>
                <c:pt idx="11">
                  <c:v>115.7</c:v>
                </c:pt>
                <c:pt idx="12">
                  <c:v>115.7</c:v>
                </c:pt>
                <c:pt idx="13">
                  <c:v>115.7</c:v>
                </c:pt>
                <c:pt idx="14">
                  <c:v>115.7</c:v>
                </c:pt>
                <c:pt idx="15">
                  <c:v>115.7</c:v>
                </c:pt>
                <c:pt idx="16">
                  <c:v>115.7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958400"/>
        <c:axId val="61980672"/>
      </c:lineChart>
      <c:catAx>
        <c:axId val="61958400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1980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1980672"/>
        <c:scaling>
          <c:orientation val="minMax"/>
          <c:max val="160"/>
          <c:min val="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1958400"/>
        <c:crosses val="autoZero"/>
        <c:crossBetween val="between"/>
        <c:majorUnit val="20"/>
        <c:minorUnit val="20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14276905598961309"/>
          <c:y val="1.3743061737728997E-2"/>
          <c:w val="0.85090416801912805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796090407298921E-2"/>
          <c:y val="9.0807550964755734E-2"/>
          <c:w val="0.87037698160005705"/>
          <c:h val="0.58553847552292171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Исполнение плана 2019  г.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5"/>
            <c:invertIfNegative val="0"/>
            <c:bubble3D val="0"/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CC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CC00"/>
              </a:solidFill>
            </c:spPr>
          </c:dPt>
          <c:dLbls>
            <c:dLbl>
              <c:idx val="10"/>
              <c:layout>
                <c:manualLayout>
                  <c:x val="-1.4635598939414613E-3"/>
                  <c:y val="-6.87153086886449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2.9271197878829227E-3"/>
                  <c:y val="-9.16204115848599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2.9616920688421697E-5"/>
                  <c:y val="-1.803551409150787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0"/>
                  <c:y val="-2.29051028962152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2.9271197878829227E-3"/>
                  <c:y val="-1.60335720273504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7.3177994697071992E-3"/>
                  <c:y val="-2.7486123475458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8.7813593636487681E-3"/>
                  <c:y val="-5.2681736661294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Пальниковское</c:v>
                </c:pt>
                <c:pt idx="1">
                  <c:v>Савинское</c:v>
                </c:pt>
                <c:pt idx="2">
                  <c:v>Юговское</c:v>
                </c:pt>
                <c:pt idx="3">
                  <c:v>Заболотское</c:v>
                </c:pt>
                <c:pt idx="4">
                  <c:v>Сылвенское</c:v>
                </c:pt>
                <c:pt idx="5">
                  <c:v>Лобановское</c:v>
                </c:pt>
                <c:pt idx="6">
                  <c:v>Бершетское</c:v>
                </c:pt>
                <c:pt idx="7">
                  <c:v>Кондратовское</c:v>
                </c:pt>
                <c:pt idx="8">
                  <c:v>Гамовское</c:v>
                </c:pt>
                <c:pt idx="9">
                  <c:v>Двуреченское</c:v>
                </c:pt>
                <c:pt idx="10">
                  <c:v>Усть-Качкинское</c:v>
                </c:pt>
                <c:pt idx="11">
                  <c:v>Кукуштанское</c:v>
                </c:pt>
                <c:pt idx="12">
                  <c:v>Култаевское</c:v>
                </c:pt>
                <c:pt idx="13">
                  <c:v>Хохловское</c:v>
                </c:pt>
                <c:pt idx="14">
                  <c:v>Юго-Камское</c:v>
                </c:pt>
                <c:pt idx="15">
                  <c:v>Фроловское </c:v>
                </c:pt>
                <c:pt idx="16">
                  <c:v>Платошинское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118.4</c:v>
                </c:pt>
                <c:pt idx="1">
                  <c:v>114.2</c:v>
                </c:pt>
                <c:pt idx="2">
                  <c:v>109.8</c:v>
                </c:pt>
                <c:pt idx="3">
                  <c:v>108.7</c:v>
                </c:pt>
                <c:pt idx="4">
                  <c:v>107.9</c:v>
                </c:pt>
                <c:pt idx="5">
                  <c:v>107.2</c:v>
                </c:pt>
                <c:pt idx="6">
                  <c:v>106.8</c:v>
                </c:pt>
                <c:pt idx="7">
                  <c:v>105.8</c:v>
                </c:pt>
                <c:pt idx="8">
                  <c:v>104.8</c:v>
                </c:pt>
                <c:pt idx="9">
                  <c:v>104</c:v>
                </c:pt>
                <c:pt idx="10">
                  <c:v>103.6</c:v>
                </c:pt>
                <c:pt idx="11">
                  <c:v>102.8</c:v>
                </c:pt>
                <c:pt idx="12">
                  <c:v>102.8</c:v>
                </c:pt>
                <c:pt idx="13">
                  <c:v>102.6</c:v>
                </c:pt>
                <c:pt idx="14">
                  <c:v>102</c:v>
                </c:pt>
                <c:pt idx="15">
                  <c:v>98.2</c:v>
                </c:pt>
                <c:pt idx="16">
                  <c:v>91.8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395136"/>
        <c:axId val="62396672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Пальниковское</c:v>
                </c:pt>
                <c:pt idx="1">
                  <c:v>Савинское</c:v>
                </c:pt>
                <c:pt idx="2">
                  <c:v>Юговское</c:v>
                </c:pt>
                <c:pt idx="3">
                  <c:v>Заболотское</c:v>
                </c:pt>
                <c:pt idx="4">
                  <c:v>Сылвенское</c:v>
                </c:pt>
                <c:pt idx="5">
                  <c:v>Лобановское</c:v>
                </c:pt>
                <c:pt idx="6">
                  <c:v>Бершетское</c:v>
                </c:pt>
                <c:pt idx="7">
                  <c:v>Кондратовское</c:v>
                </c:pt>
                <c:pt idx="8">
                  <c:v>Гамовское</c:v>
                </c:pt>
                <c:pt idx="9">
                  <c:v>Двуреченское</c:v>
                </c:pt>
                <c:pt idx="10">
                  <c:v>Усть-Качкинское</c:v>
                </c:pt>
                <c:pt idx="11">
                  <c:v>Кукуштанское</c:v>
                </c:pt>
                <c:pt idx="12">
                  <c:v>Култаевское</c:v>
                </c:pt>
                <c:pt idx="13">
                  <c:v>Хохловское</c:v>
                </c:pt>
                <c:pt idx="14">
                  <c:v>Юго-Камское</c:v>
                </c:pt>
                <c:pt idx="15">
                  <c:v>Фроловское </c:v>
                </c:pt>
                <c:pt idx="16">
                  <c:v>Платошинское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105.2</c:v>
                </c:pt>
                <c:pt idx="1">
                  <c:v>105.2</c:v>
                </c:pt>
                <c:pt idx="2">
                  <c:v>105.2</c:v>
                </c:pt>
                <c:pt idx="3">
                  <c:v>105.2</c:v>
                </c:pt>
                <c:pt idx="4">
                  <c:v>105.2</c:v>
                </c:pt>
                <c:pt idx="5">
                  <c:v>105.2</c:v>
                </c:pt>
                <c:pt idx="6">
                  <c:v>105.2</c:v>
                </c:pt>
                <c:pt idx="7">
                  <c:v>105.2</c:v>
                </c:pt>
                <c:pt idx="8">
                  <c:v>105.2</c:v>
                </c:pt>
                <c:pt idx="9">
                  <c:v>105.2</c:v>
                </c:pt>
                <c:pt idx="10">
                  <c:v>105.2</c:v>
                </c:pt>
                <c:pt idx="11">
                  <c:v>105.2</c:v>
                </c:pt>
                <c:pt idx="12">
                  <c:v>105.2</c:v>
                </c:pt>
                <c:pt idx="13">
                  <c:v>105.2</c:v>
                </c:pt>
                <c:pt idx="14">
                  <c:v>105.2</c:v>
                </c:pt>
                <c:pt idx="15">
                  <c:v>105.2</c:v>
                </c:pt>
                <c:pt idx="16">
                  <c:v>105.2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395136"/>
        <c:axId val="62396672"/>
      </c:lineChart>
      <c:catAx>
        <c:axId val="6239513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23966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2396672"/>
        <c:scaling>
          <c:orientation val="minMax"/>
          <c:max val="140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6239513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1931894450365266"/>
          <c:y val="2.6844239528941233E-2"/>
          <c:w val="0.69154827422066034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0796090407298921E-2"/>
          <c:y val="9.0807550964755734E-2"/>
          <c:w val="0.87037698160005705"/>
          <c:h val="0.58553847552292171"/>
        </c:manualLayout>
      </c:layout>
      <c:barChart>
        <c:barDir val="col"/>
        <c:grouping val="clustered"/>
        <c:varyColors val="0"/>
        <c:ser>
          <c:idx val="17"/>
          <c:order val="0"/>
          <c:tx>
            <c:strRef>
              <c:f>Sheet1!$B$1</c:f>
              <c:strCache>
                <c:ptCount val="1"/>
                <c:pt idx="0">
                  <c:v>Отклонение от факта 2018 г.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6"/>
            <c:invertIfNegative val="0"/>
            <c:bubble3D val="0"/>
          </c:dPt>
          <c:dPt>
            <c:idx val="7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1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</c:spPr>
          </c:dPt>
          <c:dLbls>
            <c:dLbl>
              <c:idx val="7"/>
              <c:layout>
                <c:manualLayout>
                  <c:x val="-1.433896685372756E-3"/>
                  <c:y val="6.87153086886445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8677933707456174E-3"/>
                  <c:y val="-1.14525514481074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7355867414912347E-3"/>
                  <c:y val="-1.37430617377290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0"/>
                  <c:y val="-2.29051028962149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0"/>
                  <c:y val="-4.3519695502808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1.4338966853728087E-3"/>
                  <c:y val="-5.26817366612944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-1.1471173482982469E-2"/>
                  <c:y val="-7.7877349847130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4338966853728086E-2"/>
                  <c:y val="-8.4748880715995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8.6033801122368525E-3"/>
                  <c:y val="-9.39109218744814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1.8640656909846513E-2"/>
                  <c:y val="-0.100782452743345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Савинское </c:v>
                </c:pt>
                <c:pt idx="1">
                  <c:v>Заболотское</c:v>
                </c:pt>
                <c:pt idx="2">
                  <c:v>Фроловское</c:v>
                </c:pt>
                <c:pt idx="3">
                  <c:v>Гамовское</c:v>
                </c:pt>
                <c:pt idx="4">
                  <c:v>Усть-Качкинское</c:v>
                </c:pt>
                <c:pt idx="5">
                  <c:v>Кондратовское</c:v>
                </c:pt>
                <c:pt idx="6">
                  <c:v>Бершетское </c:v>
                </c:pt>
                <c:pt idx="7">
                  <c:v>Двуреченское</c:v>
                </c:pt>
                <c:pt idx="8">
                  <c:v>Платошинское </c:v>
                </c:pt>
                <c:pt idx="9">
                  <c:v>Култаевское</c:v>
                </c:pt>
                <c:pt idx="10">
                  <c:v>Юговское</c:v>
                </c:pt>
                <c:pt idx="11">
                  <c:v>Лобановское</c:v>
                </c:pt>
                <c:pt idx="12">
                  <c:v>Юго-Камское</c:v>
                </c:pt>
                <c:pt idx="13">
                  <c:v>Кукуштанское</c:v>
                </c:pt>
                <c:pt idx="14">
                  <c:v>Пальниковское</c:v>
                </c:pt>
                <c:pt idx="15">
                  <c:v>Хохловское</c:v>
                </c:pt>
                <c:pt idx="16">
                  <c:v>Сылвенское</c:v>
                </c:pt>
              </c:strCache>
            </c:strRef>
          </c:cat>
          <c:val>
            <c:numRef>
              <c:f>Sheet1!$B$2:$B$18</c:f>
              <c:numCache>
                <c:formatCode>#,##0.0</c:formatCode>
                <c:ptCount val="17"/>
                <c:pt idx="0">
                  <c:v>281.10000000000002</c:v>
                </c:pt>
                <c:pt idx="1">
                  <c:v>231.8</c:v>
                </c:pt>
                <c:pt idx="2">
                  <c:v>199.5</c:v>
                </c:pt>
                <c:pt idx="3">
                  <c:v>153.80000000000001</c:v>
                </c:pt>
                <c:pt idx="4">
                  <c:v>145.1</c:v>
                </c:pt>
                <c:pt idx="5">
                  <c:v>134</c:v>
                </c:pt>
                <c:pt idx="6">
                  <c:v>130</c:v>
                </c:pt>
                <c:pt idx="7">
                  <c:v>130</c:v>
                </c:pt>
                <c:pt idx="8">
                  <c:v>120.5</c:v>
                </c:pt>
                <c:pt idx="9">
                  <c:v>112</c:v>
                </c:pt>
                <c:pt idx="10">
                  <c:v>107.7</c:v>
                </c:pt>
                <c:pt idx="11">
                  <c:v>94.5</c:v>
                </c:pt>
                <c:pt idx="12">
                  <c:v>89.3</c:v>
                </c:pt>
                <c:pt idx="13">
                  <c:v>76.2</c:v>
                </c:pt>
                <c:pt idx="14">
                  <c:v>72.900000000000006</c:v>
                </c:pt>
                <c:pt idx="15">
                  <c:v>68.599999999999994</c:v>
                </c:pt>
                <c:pt idx="16">
                  <c:v>64.5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408576"/>
        <c:axId val="146748928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Среднее значение по поселениям</c:v>
                </c:pt>
              </c:strCache>
            </c:strRef>
          </c:tx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delete val="1"/>
            </c:dLbl>
            <c:dLbl>
              <c:idx val="10"/>
              <c:delete val="1"/>
            </c:dLbl>
            <c:dLbl>
              <c:idx val="11"/>
              <c:delete val="1"/>
            </c:dLbl>
            <c:dLbl>
              <c:idx val="12"/>
              <c:delete val="1"/>
            </c:dLbl>
            <c:dLbl>
              <c:idx val="13"/>
              <c:delete val="1"/>
            </c:dLbl>
            <c:dLbl>
              <c:idx val="14"/>
              <c:delete val="1"/>
            </c:dLbl>
            <c:dLbl>
              <c:idx val="15"/>
              <c:delete val="1"/>
            </c:dLbl>
            <c:numFmt formatCode="#,##0.0" sourceLinked="0"/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Sheet1!$A$2:$A$18</c:f>
              <c:strCache>
                <c:ptCount val="17"/>
                <c:pt idx="0">
                  <c:v>Савинское </c:v>
                </c:pt>
                <c:pt idx="1">
                  <c:v>Заболотское</c:v>
                </c:pt>
                <c:pt idx="2">
                  <c:v>Фроловское</c:v>
                </c:pt>
                <c:pt idx="3">
                  <c:v>Гамовское</c:v>
                </c:pt>
                <c:pt idx="4">
                  <c:v>Усть-Качкинское</c:v>
                </c:pt>
                <c:pt idx="5">
                  <c:v>Кондратовское</c:v>
                </c:pt>
                <c:pt idx="6">
                  <c:v>Бершетское </c:v>
                </c:pt>
                <c:pt idx="7">
                  <c:v>Двуреченское</c:v>
                </c:pt>
                <c:pt idx="8">
                  <c:v>Платошинское </c:v>
                </c:pt>
                <c:pt idx="9">
                  <c:v>Култаевское</c:v>
                </c:pt>
                <c:pt idx="10">
                  <c:v>Юговское</c:v>
                </c:pt>
                <c:pt idx="11">
                  <c:v>Лобановское</c:v>
                </c:pt>
                <c:pt idx="12">
                  <c:v>Юго-Камское</c:v>
                </c:pt>
                <c:pt idx="13">
                  <c:v>Кукуштанское</c:v>
                </c:pt>
                <c:pt idx="14">
                  <c:v>Пальниковское</c:v>
                </c:pt>
                <c:pt idx="15">
                  <c:v>Хохловское</c:v>
                </c:pt>
                <c:pt idx="16">
                  <c:v>Сылвенское</c:v>
                </c:pt>
              </c:strCache>
            </c:strRef>
          </c:cat>
          <c:val>
            <c:numRef>
              <c:f>Sheet1!$C$2:$C$18</c:f>
              <c:numCache>
                <c:formatCode>0.00</c:formatCode>
                <c:ptCount val="17"/>
                <c:pt idx="0">
                  <c:v>120.9</c:v>
                </c:pt>
                <c:pt idx="1">
                  <c:v>120.9</c:v>
                </c:pt>
                <c:pt idx="2">
                  <c:v>120.9</c:v>
                </c:pt>
                <c:pt idx="3">
                  <c:v>120.9</c:v>
                </c:pt>
                <c:pt idx="4">
                  <c:v>120.9</c:v>
                </c:pt>
                <c:pt idx="5">
                  <c:v>120.9</c:v>
                </c:pt>
                <c:pt idx="6">
                  <c:v>120.9</c:v>
                </c:pt>
                <c:pt idx="7">
                  <c:v>120.9</c:v>
                </c:pt>
                <c:pt idx="8">
                  <c:v>120.9</c:v>
                </c:pt>
                <c:pt idx="9">
                  <c:v>120.9</c:v>
                </c:pt>
                <c:pt idx="10">
                  <c:v>120.9</c:v>
                </c:pt>
                <c:pt idx="11">
                  <c:v>120.9</c:v>
                </c:pt>
                <c:pt idx="12">
                  <c:v>120.9</c:v>
                </c:pt>
                <c:pt idx="13">
                  <c:v>120.9</c:v>
                </c:pt>
                <c:pt idx="14">
                  <c:v>120.9</c:v>
                </c:pt>
                <c:pt idx="15">
                  <c:v>120.9</c:v>
                </c:pt>
                <c:pt idx="16">
                  <c:v>120.9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408576"/>
        <c:axId val="146748928"/>
      </c:lineChart>
      <c:catAx>
        <c:axId val="14640857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low"/>
        <c:spPr>
          <a:ln w="3191">
            <a:solidFill>
              <a:schemeClr val="tx1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674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6748928"/>
        <c:scaling>
          <c:orientation val="minMax"/>
        </c:scaling>
        <c:delete val="0"/>
        <c:axPos val="l"/>
        <c:majorGridlines>
          <c:spPr>
            <a:ln w="3191">
              <a:noFill/>
              <a:prstDash val="solid"/>
            </a:ln>
          </c:spPr>
        </c:majorGridlines>
        <c:numFmt formatCode="0" sourceLinked="0"/>
        <c:majorTickMark val="out"/>
        <c:minorTickMark val="none"/>
        <c:tickLblPos val="nextTo"/>
        <c:spPr>
          <a:ln w="319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chemeClr val="tx1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4640857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3899783492891033"/>
          <c:y val="0.15511281574774521"/>
          <c:w val="0.69154827422066034"/>
          <c:h val="5.802926658942657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ru-RU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0.02038</cdr:x>
      <cdr:y>0.01299</cdr:y>
    </cdr:from>
    <cdr:to>
      <cdr:x>0.08542</cdr:x>
      <cdr:y>0.03896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0528" y="72008"/>
          <a:ext cx="576064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0.02038</cdr:x>
      <cdr:y>0.01299</cdr:y>
    </cdr:from>
    <cdr:to>
      <cdr:x>0.08542</cdr:x>
      <cdr:y>0.03896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0528" y="72008"/>
          <a:ext cx="576064" cy="1440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662EB-951F-4D08-87FD-204997A2A219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1F8AB0-1D9B-435E-93B4-59A2F666A0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052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6ECA8-AEB1-44F1-AEBE-54EDCF7548F2}" type="datetimeFigureOut">
              <a:rPr lang="ru-RU" smtClean="0"/>
              <a:t>21.01.2020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52167-787A-439D-A73E-72EFFDA71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961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	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	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	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	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dirty="0" smtClean="0"/>
              <a:t>	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9F7CB-6615-40C7-B592-1ECD162292A9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050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8C071C-5A1B-4FA4-847A-0D2F72C29A62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6229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D4EFE-C9A4-4BD0-ACB5-B646316048DE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300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5AED14-DAC1-4BC5-925C-ADBC9A76BC4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825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67632C-711D-4A0C-BF39-D529AFE688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154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88DD0C-E197-4013-8D6C-057E7C6CBB04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188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C9C337-D853-4C7A-98E1-86D8A1E9CB9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798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91726F-12AF-4064-9829-38904F936B73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6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6761A-CFB7-4164-B9A2-7A8523ED5C7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586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9DF95D-302D-41A0-AF71-4C441F4AB341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38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27.11.2013</a:t>
            </a: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6655F-2B0B-4217-A95D-49F9C2854826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473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ru-RU" smtClean="0">
                <a:solidFill>
                  <a:prstClr val="black">
                    <a:tint val="75000"/>
                  </a:prstClr>
                </a:solidFill>
              </a:rPr>
              <a:t>27.11.2013</a:t>
            </a: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E70AF3-EC4B-439A-8621-69E618DFC0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29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5419" y="1412776"/>
            <a:ext cx="7772400" cy="2448272"/>
          </a:xfrm>
        </p:spPr>
        <p:txBody>
          <a:bodyPr>
            <a:normAutofit fontScale="90000"/>
          </a:bodyPr>
          <a:lstStyle/>
          <a:p>
            <a:pPr marL="182880" indent="0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Исполнение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бюджетов сельских поселений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 01.01.2020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19464" y="4293096"/>
            <a:ext cx="4824536" cy="1296144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Докладчик: Заместитель главы администрации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района по 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экономическому развитию </a:t>
            </a:r>
          </a:p>
          <a:p>
            <a:pPr algn="l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Гладких Татьяна Николаевна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60" descr="C:\Documents and Settings\b_alex\Рабочий стол\ger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5888"/>
            <a:ext cx="72072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3275856" y="6093296"/>
            <a:ext cx="2771526" cy="503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1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endParaRPr lang="ru-RU" sz="16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63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плана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по налогу на имущество  физических лиц бюджетов поселений по состоянию на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01.01.2020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743414140"/>
              </p:ext>
            </p:extLst>
          </p:nvPr>
        </p:nvGraphicFramePr>
        <p:xfrm>
          <a:off x="287016" y="1196752"/>
          <a:ext cx="885698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1268760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3346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плана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по налогу на имущество  физических лиц бюджетов поселений по состоянию на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01.01.2020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492886511"/>
              </p:ext>
            </p:extLst>
          </p:nvPr>
        </p:nvGraphicFramePr>
        <p:xfrm>
          <a:off x="287016" y="1196752"/>
          <a:ext cx="885698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1268760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%</a:t>
            </a:r>
            <a:endParaRPr lang="ru-RU" sz="11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18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640959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Анализ поступлений по неналоговым доходам бюджетов поселений по состоянию на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01.01.2020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755890494"/>
              </p:ext>
            </p:extLst>
          </p:nvPr>
        </p:nvGraphicFramePr>
        <p:xfrm>
          <a:off x="251520" y="1196752"/>
          <a:ext cx="874948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1143416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4209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годового плана по </a:t>
            </a:r>
            <a:r>
              <a:rPr lang="ru-RU" sz="2400" dirty="0" smtClean="0">
                <a:solidFill>
                  <a:prstClr val="black"/>
                </a:solidFill>
                <a:effectLst/>
                <a:latin typeface="Times New Roman" pitchFamily="18" charset="0"/>
              </a:rPr>
              <a:t>неналоговым доходам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бюджетов поселений по состоянию на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01.01.2020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358530867"/>
              </p:ext>
            </p:extLst>
          </p:nvPr>
        </p:nvGraphicFramePr>
        <p:xfrm>
          <a:off x="287016" y="1340768"/>
          <a:ext cx="867747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79512" y="1340049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%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251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359" y="188640"/>
            <a:ext cx="822960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Анализ поступлений по налоговым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>и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неналоговым доходам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>бюджетов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01.01.2020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889266735"/>
              </p:ext>
            </p:extLst>
          </p:nvPr>
        </p:nvGraphicFramePr>
        <p:xfrm>
          <a:off x="287016" y="1052735"/>
          <a:ext cx="8856984" cy="5688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898847"/>
            <a:ext cx="7920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%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5963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359" y="188640"/>
            <a:ext cx="822960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годового плана по налоговым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>и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неналоговым доходам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</a:rPr>
              <a:t>бюджетов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поселений по состоянию на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01.01.2020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271830665"/>
              </p:ext>
            </p:extLst>
          </p:nvPr>
        </p:nvGraphicFramePr>
        <p:xfrm>
          <a:off x="287016" y="1052736"/>
          <a:ext cx="8677472" cy="56083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620688"/>
            <a:ext cx="3960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%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2593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359" y="188640"/>
            <a:ext cx="822960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Анализ поступлений по налогу на доходы физических лиц бюджетов поселений по состоянию на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01.01.2020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516014200"/>
              </p:ext>
            </p:extLst>
          </p:nvPr>
        </p:nvGraphicFramePr>
        <p:xfrm>
          <a:off x="287016" y="1196752"/>
          <a:ext cx="885698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972973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25827863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88640"/>
            <a:ext cx="8712967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годового плана по налогу на доходы физических лиц бюджетов поселений по состоянию на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01.01.2020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52409759"/>
              </p:ext>
            </p:extLst>
          </p:nvPr>
        </p:nvGraphicFramePr>
        <p:xfrm>
          <a:off x="287016" y="1196752"/>
          <a:ext cx="8856984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1286011"/>
            <a:ext cx="5040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8454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640959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Анализ поступлений по земельному налогу бюджетов поселений по состоянию на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01.01.2020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759862642"/>
              </p:ext>
            </p:extLst>
          </p:nvPr>
        </p:nvGraphicFramePr>
        <p:xfrm>
          <a:off x="251520" y="1300768"/>
          <a:ext cx="874948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1300768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8074252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годового плана по земельному налогу бюджетов поселений по состоянию на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01.01.2020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642992708"/>
              </p:ext>
            </p:extLst>
          </p:nvPr>
        </p:nvGraphicFramePr>
        <p:xfrm>
          <a:off x="266492" y="1193908"/>
          <a:ext cx="867747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96912" y="1193495"/>
            <a:ext cx="5306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%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733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88640"/>
            <a:ext cx="8640959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Анализ поступлений по транспортному налогу бюджетов поселений по состоянию на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01.01.2020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696070790"/>
              </p:ext>
            </p:extLst>
          </p:nvPr>
        </p:nvGraphicFramePr>
        <p:xfrm>
          <a:off x="287016" y="1196752"/>
          <a:ext cx="874948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7504" y="980728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94834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9144000" cy="49403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Исполнение годового плана по транспортному налогу бюджетов поселений по состоянию на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</a:rPr>
              <a:t>01.01.2020 </a:t>
            </a:r>
            <a:endParaRPr lang="ru-RU" sz="2400" b="1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2" name="Object 7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804095851"/>
              </p:ext>
            </p:extLst>
          </p:nvPr>
        </p:nvGraphicFramePr>
        <p:xfrm>
          <a:off x="287016" y="1196752"/>
          <a:ext cx="867747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1211976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418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10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11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12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7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8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ppt/theme/themeOverride9.xml><?xml version="1.0" encoding="utf-8"?>
<a:themeOverride xmlns:a="http://schemas.openxmlformats.org/drawingml/2006/main">
  <a:clrScheme name="Городская">
    <a:dk1>
      <a:sysClr val="windowText" lastClr="000000"/>
    </a:dk1>
    <a:lt1>
      <a:sysClr val="window" lastClr="FFFFFF"/>
    </a:lt1>
    <a:dk2>
      <a:srgbClr val="424456"/>
    </a:dk2>
    <a:lt2>
      <a:srgbClr val="DEDEDE"/>
    </a:lt2>
    <a:accent1>
      <a:srgbClr val="53548A"/>
    </a:accent1>
    <a:accent2>
      <a:srgbClr val="438086"/>
    </a:accent2>
    <a:accent3>
      <a:srgbClr val="A04DA3"/>
    </a:accent3>
    <a:accent4>
      <a:srgbClr val="C4652D"/>
    </a:accent4>
    <a:accent5>
      <a:srgbClr val="8B5D3D"/>
    </a:accent5>
    <a:accent6>
      <a:srgbClr val="5C92B5"/>
    </a:accent6>
    <a:hlink>
      <a:srgbClr val="67AFBD"/>
    </a:hlink>
    <a:folHlink>
      <a:srgbClr val="C2A874"/>
    </a:folHlink>
  </a:clrScheme>
  <a:fontScheme name="Городская">
    <a:majorFont>
      <a:latin typeface="Trebuchet MS"/>
      <a:ea typeface=""/>
      <a:cs typeface=""/>
      <a:font script="Jpan" typeface="HGｺﾞｼｯｸM"/>
      <a:font script="Hang" typeface="맑은 고딕"/>
      <a:font script="Hans" typeface="方正姚体"/>
      <a:font script="Hant" typeface="微軟正黑體"/>
      <a:font script="Arab" typeface="Tahoma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Georgia"/>
      <a:ea typeface=""/>
      <a:cs typeface=""/>
      <a:font script="Jpan" typeface="HG明朝B"/>
      <a:font script="Hang" typeface="맑은 고딕"/>
      <a:font script="Hans" typeface="宋体"/>
      <a:font script="Hant" typeface="新細明體"/>
      <a:font script="Arab" typeface="Arial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Городская">
    <a:fillStyleLst>
      <a:solidFill>
        <a:schemeClr val="phClr"/>
      </a:solidFill>
      <a:gradFill rotWithShape="1">
        <a:gsLst>
          <a:gs pos="0">
            <a:schemeClr val="phClr">
              <a:tint val="1000"/>
              <a:satMod val="255000"/>
            </a:schemeClr>
          </a:gs>
          <a:gs pos="55000">
            <a:schemeClr val="phClr">
              <a:tint val="12000"/>
              <a:satMod val="255000"/>
            </a:schemeClr>
          </a:gs>
          <a:gs pos="100000">
            <a:schemeClr val="phClr">
              <a:tint val="45000"/>
              <a:satMod val="250000"/>
            </a:schemeClr>
          </a:gs>
        </a:gsLst>
        <a:path path="circle">
          <a:fillToRect l="-40000" t="-90000" r="140000" b="190000"/>
        </a:path>
      </a:gradFill>
      <a:gradFill rotWithShape="1">
        <a:gsLst>
          <a:gs pos="0">
            <a:schemeClr val="phClr">
              <a:tint val="43000"/>
              <a:satMod val="165000"/>
            </a:schemeClr>
          </a:gs>
          <a:gs pos="55000">
            <a:schemeClr val="phClr">
              <a:tint val="83000"/>
              <a:satMod val="155000"/>
            </a:schemeClr>
          </a:gs>
          <a:gs pos="100000">
            <a:schemeClr val="phClr">
              <a:shade val="85000"/>
            </a:schemeClr>
          </a:gs>
        </a:gsLst>
        <a:path path="circle">
          <a:fillToRect l="-40000" t="-90000" r="140000" b="190000"/>
        </a:path>
      </a:gradFill>
    </a:fillStyleLst>
    <a:lnStyleLst>
      <a:ln w="9525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3175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1500" dist="254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flat" dir="t">
            <a:rot lat="0" lon="0" rev="20040000"/>
          </a:lightRig>
        </a:scene3d>
        <a:sp3d contourW="12700" prstMaterial="dkEdge">
          <a:bevelT w="25400" h="38100" prst="convex"/>
          <a:contourClr>
            <a:schemeClr val="phClr">
              <a:satMod val="115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100000">
            <a:schemeClr val="phClr">
              <a:tint val="80000"/>
              <a:satMod val="250000"/>
            </a:schemeClr>
          </a:gs>
          <a:gs pos="60000">
            <a:schemeClr val="phClr">
              <a:shade val="38000"/>
              <a:satMod val="175000"/>
            </a:schemeClr>
          </a:gs>
          <a:gs pos="0">
            <a:schemeClr val="phClr">
              <a:shade val="30000"/>
              <a:satMod val="175000"/>
            </a:schemeClr>
          </a:gs>
        </a:gsLst>
        <a:lin ang="5400000" scaled="0"/>
      </a:gradFill>
      <a:blipFill>
        <a:blip xmlns:r="http://schemas.openxmlformats.org/officeDocument/2006/relationships" r:embed="rId1">
          <a:duotone>
            <a:schemeClr val="phClr">
              <a:shade val="48000"/>
            </a:schemeClr>
            <a:schemeClr val="phClr">
              <a:tint val="96000"/>
              <a:satMod val="150000"/>
            </a:schemeClr>
          </a:duotone>
        </a:blip>
        <a:tile tx="0" ty="0" sx="80000" sy="8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332</Words>
  <Application>Microsoft Office PowerPoint</Application>
  <PresentationFormat>Экран (4:3)</PresentationFormat>
  <Paragraphs>179</Paragraphs>
  <Slides>13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2_Воздушный поток</vt:lpstr>
      <vt:lpstr>Исполнение бюджетов сельских поселений  на 01.01.2020 года</vt:lpstr>
      <vt:lpstr>Анализ поступлений по налоговым и неналоговым доходам бюджетов поселений по состоянию на 01.01.2020 </vt:lpstr>
      <vt:lpstr>Исполнение годового плана по налоговым и неналоговым доходам бюджетов поселений по состоянию на 01.01.2020 </vt:lpstr>
      <vt:lpstr>Анализ поступлений по налогу на доходы физических лиц бюджетов поселений по состоянию на 01.01.2020 </vt:lpstr>
      <vt:lpstr>Исполнение годового плана по налогу на доходы физических лиц бюджетов поселений по состоянию на 01.01.2020 </vt:lpstr>
      <vt:lpstr>Анализ поступлений по земельному налогу бюджетов поселений по состоянию на 01.01.2020 </vt:lpstr>
      <vt:lpstr>Исполнение годового плана по земельному налогу бюджетов поселений по состоянию на 01.01.2020 </vt:lpstr>
      <vt:lpstr>Анализ поступлений по транспортному налогу бюджетов поселений по состоянию на 01.01.2020 </vt:lpstr>
      <vt:lpstr>Исполнение годового плана по транспортному налогу бюджетов поселений по состоянию на 01.01.2020 </vt:lpstr>
      <vt:lpstr>Исполнение плана по налогу на имущество  физических лиц бюджетов поселений по состоянию на 01.01.2020 </vt:lpstr>
      <vt:lpstr>Исполнение плана по налогу на имущество  физических лиц бюджетов поселений по состоянию на 01.01.2020 </vt:lpstr>
      <vt:lpstr>Анализ поступлений по неналоговым доходам бюджетов поселений по состоянию на 01.01.2020 </vt:lpstr>
      <vt:lpstr>Исполнение годового плана по неналоговым доходам бюджетов поселений по состоянию на 01.01.2020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feu21-02</cp:lastModifiedBy>
  <cp:revision>88</cp:revision>
  <cp:lastPrinted>2020-01-21T08:22:08Z</cp:lastPrinted>
  <dcterms:created xsi:type="dcterms:W3CDTF">2019-04-03T03:07:58Z</dcterms:created>
  <dcterms:modified xsi:type="dcterms:W3CDTF">2020-01-21T08:29:33Z</dcterms:modified>
</cp:coreProperties>
</file>